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  <p:sldId id="268" r:id="rId48"/>
    <p:sldId id="269" r:id="rId49"/>
    <p:sldId id="270" r:id="rId50"/>
    <p:sldId id="271" r:id="rId51"/>
    <p:sldId id="272" r:id="rId52"/>
    <p:sldId id="273" r:id="rId53"/>
    <p:sldId id="274" r:id="rId54"/>
    <p:sldId id="275" r:id="rId55"/>
    <p:sldId id="276" r:id="rId56"/>
    <p:sldId id="277" r:id="rId57"/>
    <p:sldId id="278" r:id="rId58"/>
    <p:sldId id="279" r:id="rId59"/>
    <p:sldId id="280" r:id="rId60"/>
    <p:sldId id="281" r:id="rId61"/>
    <p:sldId id="282" r:id="rId6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IBM Plex Sans" charset="1" panose="020B0503050203000203"/>
      <p:regular r:id="rId10"/>
    </p:embeddedFont>
    <p:embeddedFont>
      <p:font typeface="IBM Plex Sans Bold" charset="1" panose="020B0803050203000203"/>
      <p:regular r:id="rId11"/>
    </p:embeddedFont>
    <p:embeddedFont>
      <p:font typeface="IBM Plex Sans Italics" charset="1" panose="020B0503050203000203"/>
      <p:regular r:id="rId12"/>
    </p:embeddedFont>
    <p:embeddedFont>
      <p:font typeface="IBM Plex Sans Bold Italics" charset="1" panose="020B0803050203000203"/>
      <p:regular r:id="rId13"/>
    </p:embeddedFont>
    <p:embeddedFont>
      <p:font typeface="IBM Plex Sans Thin" charset="1" panose="020B0203050203000203"/>
      <p:regular r:id="rId14"/>
    </p:embeddedFont>
    <p:embeddedFont>
      <p:font typeface="IBM Plex Sans Thin Italics" charset="1" panose="020B0203050203000203"/>
      <p:regular r:id="rId15"/>
    </p:embeddedFont>
    <p:embeddedFont>
      <p:font typeface="IBM Plex Sans Medium" charset="1" panose="020B0603050203000203"/>
      <p:regular r:id="rId16"/>
    </p:embeddedFont>
    <p:embeddedFont>
      <p:font typeface="IBM Plex Sans Medium Italics" charset="1" panose="020B0603050203000203"/>
      <p:regular r:id="rId17"/>
    </p:embeddedFont>
    <p:embeddedFont>
      <p:font typeface="Public Sans" charset="1" panose="00000000000000000000"/>
      <p:regular r:id="rId18"/>
    </p:embeddedFont>
    <p:embeddedFont>
      <p:font typeface="Public Sans Bold" charset="1" panose="00000000000000000000"/>
      <p:regular r:id="rId19"/>
    </p:embeddedFont>
    <p:embeddedFont>
      <p:font typeface="Public Sans Italics" charset="1" panose="00000000000000000000"/>
      <p:regular r:id="rId20"/>
    </p:embeddedFont>
    <p:embeddedFont>
      <p:font typeface="Public Sans Bold Italics" charset="1" panose="00000000000000000000"/>
      <p:regular r:id="rId21"/>
    </p:embeddedFont>
    <p:embeddedFont>
      <p:font typeface="Public Sans Thin" charset="1" panose="00000000000000000000"/>
      <p:regular r:id="rId22"/>
    </p:embeddedFont>
    <p:embeddedFont>
      <p:font typeface="Public Sans Thin Italics" charset="1" panose="00000000000000000000"/>
      <p:regular r:id="rId23"/>
    </p:embeddedFont>
    <p:embeddedFont>
      <p:font typeface="Public Sans Medium" charset="1" panose="00000000000000000000"/>
      <p:regular r:id="rId24"/>
    </p:embeddedFont>
    <p:embeddedFont>
      <p:font typeface="Public Sans Medium Italics" charset="1" panose="00000000000000000000"/>
      <p:regular r:id="rId25"/>
    </p:embeddedFont>
    <p:embeddedFont>
      <p:font typeface="Public Sans Heavy" charset="1" panose="00000000000000000000"/>
      <p:regular r:id="rId26"/>
    </p:embeddedFont>
    <p:embeddedFont>
      <p:font typeface="Public Sans Heavy Italics" charset="1" panose="00000000000000000000"/>
      <p:regular r:id="rId27"/>
    </p:embeddedFont>
    <p:embeddedFont>
      <p:font typeface="IBM Plex Serif" charset="1" panose="02060503050406000203"/>
      <p:regular r:id="rId28"/>
    </p:embeddedFont>
    <p:embeddedFont>
      <p:font typeface="IBM Plex Serif Bold" charset="1" panose="02060803050406000203"/>
      <p:regular r:id="rId29"/>
    </p:embeddedFont>
    <p:embeddedFont>
      <p:font typeface="IBM Plex Serif Italics" charset="1" panose="02060503050406000203"/>
      <p:regular r:id="rId30"/>
    </p:embeddedFont>
    <p:embeddedFont>
      <p:font typeface="IBM Plex Serif Bold Italics" charset="1" panose="02060803050406000203"/>
      <p:regular r:id="rId31"/>
    </p:embeddedFont>
    <p:embeddedFont>
      <p:font typeface="IBM Plex Serif Thin" charset="1" panose="02060203050406000203"/>
      <p:regular r:id="rId32"/>
    </p:embeddedFont>
    <p:embeddedFont>
      <p:font typeface="IBM Plex Serif Thin Italics" charset="1" panose="02060203050406000203"/>
      <p:regular r:id="rId33"/>
    </p:embeddedFont>
    <p:embeddedFont>
      <p:font typeface="IBM Plex Serif Medium" charset="1" panose="02060603050406000203"/>
      <p:regular r:id="rId34"/>
    </p:embeddedFont>
    <p:embeddedFont>
      <p:font typeface="IBM Plex Serif Medium Italics" charset="1" panose="02060603050406000203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47" Target="slides/slide12.xml" Type="http://schemas.openxmlformats.org/officeDocument/2006/relationships/slide"/><Relationship Id="rId48" Target="slides/slide13.xml" Type="http://schemas.openxmlformats.org/officeDocument/2006/relationships/slide"/><Relationship Id="rId49" Target="slides/slide14.xml" Type="http://schemas.openxmlformats.org/officeDocument/2006/relationships/slide"/><Relationship Id="rId5" Target="tableStyles.xml" Type="http://schemas.openxmlformats.org/officeDocument/2006/relationships/tableStyles"/><Relationship Id="rId50" Target="slides/slide15.xml" Type="http://schemas.openxmlformats.org/officeDocument/2006/relationships/slide"/><Relationship Id="rId51" Target="slides/slide16.xml" Type="http://schemas.openxmlformats.org/officeDocument/2006/relationships/slide"/><Relationship Id="rId52" Target="slides/slide17.xml" Type="http://schemas.openxmlformats.org/officeDocument/2006/relationships/slide"/><Relationship Id="rId53" Target="slides/slide18.xml" Type="http://schemas.openxmlformats.org/officeDocument/2006/relationships/slide"/><Relationship Id="rId54" Target="slides/slide19.xml" Type="http://schemas.openxmlformats.org/officeDocument/2006/relationships/slide"/><Relationship Id="rId55" Target="slides/slide20.xml" Type="http://schemas.openxmlformats.org/officeDocument/2006/relationships/slide"/><Relationship Id="rId56" Target="slides/slide21.xml" Type="http://schemas.openxmlformats.org/officeDocument/2006/relationships/slide"/><Relationship Id="rId57" Target="slides/slide22.xml" Type="http://schemas.openxmlformats.org/officeDocument/2006/relationships/slide"/><Relationship Id="rId58" Target="slides/slide23.xml" Type="http://schemas.openxmlformats.org/officeDocument/2006/relationships/slide"/><Relationship Id="rId59" Target="slides/slide24.xml" Type="http://schemas.openxmlformats.org/officeDocument/2006/relationships/slide"/><Relationship Id="rId6" Target="fonts/font6.fntdata" Type="http://schemas.openxmlformats.org/officeDocument/2006/relationships/font"/><Relationship Id="rId60" Target="slides/slide25.xml" Type="http://schemas.openxmlformats.org/officeDocument/2006/relationships/slide"/><Relationship Id="rId61" Target="slides/slide26.xml" Type="http://schemas.openxmlformats.org/officeDocument/2006/relationships/slide"/><Relationship Id="rId62" Target="slides/slide27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jpeg>
</file>

<file path=ppt/media/image3.png>
</file>

<file path=ppt/media/image30.png>
</file>

<file path=ppt/media/image31.sv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svg>
</file>

<file path=ppt/media/image5.jpe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svg>
</file>

<file path=ppt/media/image57.png>
</file>

<file path=ppt/media/image58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5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Relationship Id="rId6" Target="../media/image28.png" Type="http://schemas.openxmlformats.org/officeDocument/2006/relationships/image"/><Relationship Id="rId7" Target="../media/image5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29.jpe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png" Type="http://schemas.openxmlformats.org/officeDocument/2006/relationships/image"/><Relationship Id="rId11" Target="../media/image5.jpeg" Type="http://schemas.openxmlformats.org/officeDocument/2006/relationships/image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30.png" Type="http://schemas.openxmlformats.org/officeDocument/2006/relationships/image"/><Relationship Id="rId5" Target="../media/image31.svg" Type="http://schemas.openxmlformats.org/officeDocument/2006/relationships/image"/><Relationship Id="rId6" Target="../media/image32.png" Type="http://schemas.openxmlformats.org/officeDocument/2006/relationships/image"/><Relationship Id="rId7" Target="../media/image33.png" Type="http://schemas.openxmlformats.org/officeDocument/2006/relationships/image"/><Relationship Id="rId8" Target="../media/image34.jpe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37.jpeg" Type="http://schemas.openxmlformats.org/officeDocument/2006/relationships/image"/><Relationship Id="rId5" Target="../media/image38.pn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39.png" Type="http://schemas.openxmlformats.org/officeDocument/2006/relationships/image"/><Relationship Id="rId5" Target="../media/image40.pn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41.pn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42.pn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Relationship Id="rId5" Target="../media/image43.png" Type="http://schemas.openxmlformats.org/officeDocument/2006/relationships/image"/><Relationship Id="rId6" Target="../media/image44.svg" Type="http://schemas.openxmlformats.org/officeDocument/2006/relationships/image"/><Relationship Id="rId7" Target="../media/image4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jpeg" Type="http://schemas.openxmlformats.org/officeDocument/2006/relationships/image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46.png" Type="http://schemas.openxmlformats.org/officeDocument/2006/relationships/image"/><Relationship Id="rId5" Target="../media/image47.png" Type="http://schemas.openxmlformats.org/officeDocument/2006/relationships/image"/><Relationship Id="rId6" Target="../media/image48.png" Type="http://schemas.openxmlformats.org/officeDocument/2006/relationships/image"/><Relationship Id="rId7" Target="../media/image49.svg" Type="http://schemas.openxmlformats.org/officeDocument/2006/relationships/image"/><Relationship Id="rId8" Target="../media/image50.png" Type="http://schemas.openxmlformats.org/officeDocument/2006/relationships/image"/><Relationship Id="rId9" Target="../media/image5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2.png" Type="http://schemas.openxmlformats.org/officeDocument/2006/relationships/image"/><Relationship Id="rId5" Target="../media/image53.png" Type="http://schemas.openxmlformats.org/officeDocument/2006/relationships/image"/><Relationship Id="rId6" Target="../media/image54.svg" Type="http://schemas.openxmlformats.org/officeDocument/2006/relationships/image"/><Relationship Id="rId7" Target="../media/image5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5.png" Type="http://schemas.openxmlformats.org/officeDocument/2006/relationships/image"/><Relationship Id="rId5" Target="../media/image56.sv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7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Relationship Id="rId5" Target="../media/image58.png" Type="http://schemas.openxmlformats.org/officeDocument/2006/relationships/image"/><Relationship Id="rId6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jpeg" Type="http://schemas.openxmlformats.org/officeDocument/2006/relationships/image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2.png" Type="http://schemas.openxmlformats.org/officeDocument/2006/relationships/image"/><Relationship Id="rId6" Target="../media/image3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13.png" Type="http://schemas.openxmlformats.org/officeDocument/2006/relationships/image"/><Relationship Id="rId5" Target="../media/image5.jpe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6.png" Type="http://schemas.openxmlformats.org/officeDocument/2006/relationships/image"/><Relationship Id="rId4" Target="../media/image3.pn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jpeg" Type="http://schemas.openxmlformats.org/officeDocument/2006/relationships/image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7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8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21.jpeg" Type="http://schemas.openxmlformats.org/officeDocument/2006/relationships/image"/><Relationship Id="rId5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174109" y="1652569"/>
            <a:ext cx="6793156" cy="6706353"/>
          </a:xfrm>
          <a:custGeom>
            <a:avLst/>
            <a:gdLst/>
            <a:ahLst/>
            <a:cxnLst/>
            <a:rect r="r" b="b" t="t" l="l"/>
            <a:pathLst>
              <a:path h="6706353" w="6793156">
                <a:moveTo>
                  <a:pt x="0" y="0"/>
                </a:moveTo>
                <a:lnTo>
                  <a:pt x="6793157" y="0"/>
                </a:lnTo>
                <a:lnTo>
                  <a:pt x="6793157" y="6706353"/>
                </a:lnTo>
                <a:lnTo>
                  <a:pt x="0" y="67063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960" t="0" r="-2999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5101" y="1870310"/>
            <a:ext cx="12196568" cy="1524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6817A"/>
                </a:solidFill>
                <a:latin typeface="IBM Plex Sans Bold"/>
              </a:rPr>
              <a:t>HARNESSING THE POTENTIAL OF A HEALTHY GUT MICROBIOME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151585" y="7196585"/>
            <a:ext cx="4913349" cy="1456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12"/>
              </a:lnSpc>
            </a:pPr>
            <a:r>
              <a:rPr lang="en-US" sz="2080">
                <a:solidFill>
                  <a:srgbClr val="16817A"/>
                </a:solidFill>
                <a:latin typeface="IBM Plex Sans"/>
              </a:rPr>
              <a:t>Dikshaa Vikram</a:t>
            </a:r>
          </a:p>
          <a:p>
            <a:pPr>
              <a:lnSpc>
                <a:spcPts val="2912"/>
              </a:lnSpc>
            </a:pPr>
            <a:r>
              <a:rPr lang="en-US" sz="2080">
                <a:solidFill>
                  <a:srgbClr val="16817A"/>
                </a:solidFill>
                <a:latin typeface="IBM Plex Sans"/>
              </a:rPr>
              <a:t>Clinical Nutritionist | Health Care Data Analytics Enthusiast</a:t>
            </a:r>
          </a:p>
          <a:p>
            <a:pPr>
              <a:lnSpc>
                <a:spcPts val="2912"/>
              </a:lnSpc>
              <a:spcBef>
                <a:spcPct val="0"/>
              </a:spcBef>
            </a:pPr>
            <a:r>
              <a:rPr lang="en-US" sz="2080">
                <a:solidFill>
                  <a:srgbClr val="16817A"/>
                </a:solidFill>
                <a:latin typeface="IBM Plex Sans Bold"/>
              </a:rPr>
              <a:t>ManoShala Expert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5101" y="3470510"/>
            <a:ext cx="8254969" cy="433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3200">
                <a:solidFill>
                  <a:srgbClr val="16817A"/>
                </a:solidFill>
                <a:latin typeface="IBM Plex Serif"/>
              </a:rPr>
              <a:t>Welcome to Your Community of Healing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5101" y="4064817"/>
            <a:ext cx="7624432" cy="245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IBM Plex Serif"/>
              </a:rPr>
              <a:t>This </a:t>
            </a:r>
            <a:r>
              <a:rPr lang="en-US" sz="2000">
                <a:solidFill>
                  <a:srgbClr val="000000"/>
                </a:solidFill>
                <a:latin typeface="IBM Plex Serif Bold"/>
              </a:rPr>
              <a:t>non-judgmental space </a:t>
            </a:r>
            <a:r>
              <a:rPr lang="en-US" sz="2000">
                <a:solidFill>
                  <a:srgbClr val="000000"/>
                </a:solidFill>
                <a:latin typeface="IBM Plex Serif"/>
              </a:rPr>
              <a:t>is specially curated for Unison-Hexaware participants. Today we will learn about optimizing the diverse community of microorganisms in the gut to promote overall health and well-being.</a:t>
            </a:r>
          </a:p>
          <a:p>
            <a:pPr>
              <a:lnSpc>
                <a:spcPts val="2800"/>
              </a:lnSpc>
              <a:spcBef>
                <a:spcPct val="0"/>
              </a:spcBef>
            </a:pPr>
          </a:p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IBM Plex Serif"/>
              </a:rPr>
              <a:t>We will try to be </a:t>
            </a:r>
            <a:r>
              <a:rPr lang="en-US" sz="2000">
                <a:solidFill>
                  <a:srgbClr val="000000"/>
                </a:solidFill>
                <a:latin typeface="IBM Plex Serif Bold"/>
              </a:rPr>
              <a:t>present in the session mentally and physically</a:t>
            </a:r>
            <a:r>
              <a:rPr lang="en-US" sz="2000">
                <a:solidFill>
                  <a:srgbClr val="000000"/>
                </a:solidFill>
                <a:latin typeface="IBM Plex Serif"/>
              </a:rPr>
              <a:t> and learn about </a:t>
            </a:r>
            <a:r>
              <a:rPr lang="en-US" sz="2000">
                <a:solidFill>
                  <a:srgbClr val="000000"/>
                </a:solidFill>
                <a:latin typeface="IBM Plex Serif Bold"/>
              </a:rPr>
              <a:t>our mental health</a:t>
            </a:r>
            <a:r>
              <a:rPr lang="en-US" sz="2000">
                <a:solidFill>
                  <a:srgbClr val="000000"/>
                </a:solidFill>
                <a:latin typeface="IBM Plex Serif"/>
              </a:rPr>
              <a:t>  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45421" y="8371672"/>
            <a:ext cx="5549605" cy="576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47"/>
              </a:lnSpc>
            </a:pPr>
            <a:r>
              <a:rPr lang="en-US" sz="3391">
                <a:solidFill>
                  <a:srgbClr val="16817A"/>
                </a:solidFill>
                <a:latin typeface="IBM Plex Sans"/>
              </a:rPr>
              <a:t>You belong here!  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4964420" y="226176"/>
            <a:ext cx="2570077" cy="1426393"/>
          </a:xfrm>
          <a:custGeom>
            <a:avLst/>
            <a:gdLst/>
            <a:ahLst/>
            <a:cxnLst/>
            <a:rect r="r" b="b" t="t" l="l"/>
            <a:pathLst>
              <a:path h="1426393" w="2570077">
                <a:moveTo>
                  <a:pt x="0" y="0"/>
                </a:moveTo>
                <a:lnTo>
                  <a:pt x="2570077" y="0"/>
                </a:lnTo>
                <a:lnTo>
                  <a:pt x="2570077" y="1426393"/>
                </a:lnTo>
                <a:lnTo>
                  <a:pt x="0" y="14263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935101" y="6869734"/>
            <a:ext cx="2089540" cy="2158077"/>
            <a:chOff x="0" y="0"/>
            <a:chExt cx="6350000" cy="655828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5"/>
              <a:stretch>
                <a:fillRect l="-1679" t="0" r="-1679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2896627"/>
            <a:ext cx="12771507" cy="6082430"/>
          </a:xfrm>
          <a:custGeom>
            <a:avLst/>
            <a:gdLst/>
            <a:ahLst/>
            <a:cxnLst/>
            <a:rect r="r" b="b" t="t" l="l"/>
            <a:pathLst>
              <a:path h="6082430" w="12771507">
                <a:moveTo>
                  <a:pt x="0" y="0"/>
                </a:moveTo>
                <a:lnTo>
                  <a:pt x="12771507" y="0"/>
                </a:lnTo>
                <a:lnTo>
                  <a:pt x="12771507" y="6082430"/>
                </a:lnTo>
                <a:lnTo>
                  <a:pt x="0" y="60824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366821" y="5206899"/>
            <a:ext cx="4119950" cy="4114800"/>
          </a:xfrm>
          <a:custGeom>
            <a:avLst/>
            <a:gdLst/>
            <a:ahLst/>
            <a:cxnLst/>
            <a:rect r="r" b="b" t="t" l="l"/>
            <a:pathLst>
              <a:path h="4114800" w="4119950">
                <a:moveTo>
                  <a:pt x="0" y="0"/>
                </a:moveTo>
                <a:lnTo>
                  <a:pt x="4119950" y="0"/>
                </a:lnTo>
                <a:lnTo>
                  <a:pt x="41199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Assessing your Gut Health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6554" y="4131837"/>
            <a:ext cx="2595806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Bloating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479885" y="4246454"/>
            <a:ext cx="2595806" cy="366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Frequent Fart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53216" y="4246454"/>
            <a:ext cx="2595806" cy="366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Burping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26547" y="4246454"/>
            <a:ext cx="2595806" cy="366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Constipation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44469" y="7109677"/>
            <a:ext cx="2595806" cy="366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Acidity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116550" y="6933464"/>
            <a:ext cx="2595806" cy="71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Quality of excreta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88632" y="6933464"/>
            <a:ext cx="2595806" cy="71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Burning in chest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2896627"/>
            <a:ext cx="12771507" cy="6082430"/>
          </a:xfrm>
          <a:custGeom>
            <a:avLst/>
            <a:gdLst/>
            <a:ahLst/>
            <a:cxnLst/>
            <a:rect r="r" b="b" t="t" l="l"/>
            <a:pathLst>
              <a:path h="6082430" w="12771507">
                <a:moveTo>
                  <a:pt x="0" y="0"/>
                </a:moveTo>
                <a:lnTo>
                  <a:pt x="12771507" y="0"/>
                </a:lnTo>
                <a:lnTo>
                  <a:pt x="12771507" y="6082430"/>
                </a:lnTo>
                <a:lnTo>
                  <a:pt x="0" y="60824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133620" y="51435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Signs of Unhealthy Gut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6554" y="4188987"/>
            <a:ext cx="2595806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Increased Stress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479885" y="4246454"/>
            <a:ext cx="2595806" cy="366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Skin Issues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53216" y="4246454"/>
            <a:ext cx="2595806" cy="366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Fatigue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26547" y="4246454"/>
            <a:ext cx="2595806" cy="71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Nutritional deficiency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44469" y="7109677"/>
            <a:ext cx="2595806" cy="71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Autoimmune disease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116550" y="6933464"/>
            <a:ext cx="2595806" cy="71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Weight fluctuations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88632" y="6933464"/>
            <a:ext cx="2595806" cy="71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Sugar </a:t>
            </a:r>
          </a:p>
          <a:p>
            <a:pPr algn="ctr">
              <a:lnSpc>
                <a:spcPts val="2799"/>
              </a:lnSpc>
            </a:pPr>
            <a:r>
              <a:rPr lang="en-US" sz="2799" spc="27">
                <a:solidFill>
                  <a:srgbClr val="000000"/>
                </a:solidFill>
                <a:latin typeface="IBM Plex Sans Bold"/>
              </a:rPr>
              <a:t>cravings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7855411" y="2213664"/>
            <a:ext cx="9403889" cy="6265341"/>
          </a:xfrm>
          <a:custGeom>
            <a:avLst/>
            <a:gdLst/>
            <a:ahLst/>
            <a:cxnLst/>
            <a:rect r="r" b="b" t="t" l="l"/>
            <a:pathLst>
              <a:path h="6265341" w="9403889">
                <a:moveTo>
                  <a:pt x="0" y="0"/>
                </a:moveTo>
                <a:lnTo>
                  <a:pt x="9403889" y="0"/>
                </a:lnTo>
                <a:lnTo>
                  <a:pt x="9403889" y="6265342"/>
                </a:lnTo>
                <a:lnTo>
                  <a:pt x="0" y="62653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650885"/>
            <a:ext cx="5457463" cy="253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Factors Affecting Gut Health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35101" y="2887403"/>
            <a:ext cx="4105452" cy="5172224"/>
          </a:xfrm>
          <a:custGeom>
            <a:avLst/>
            <a:gdLst/>
            <a:ahLst/>
            <a:cxnLst/>
            <a:rect r="r" b="b" t="t" l="l"/>
            <a:pathLst>
              <a:path h="5172224" w="4105452">
                <a:moveTo>
                  <a:pt x="0" y="0"/>
                </a:moveTo>
                <a:lnTo>
                  <a:pt x="4105453" y="0"/>
                </a:lnTo>
                <a:lnTo>
                  <a:pt x="4105453" y="5172223"/>
                </a:lnTo>
                <a:lnTo>
                  <a:pt x="0" y="51722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465525" y="2887403"/>
            <a:ext cx="3118869" cy="2545777"/>
          </a:xfrm>
          <a:custGeom>
            <a:avLst/>
            <a:gdLst/>
            <a:ahLst/>
            <a:cxnLst/>
            <a:rect r="r" b="b" t="t" l="l"/>
            <a:pathLst>
              <a:path h="2545777" w="3118869">
                <a:moveTo>
                  <a:pt x="0" y="0"/>
                </a:moveTo>
                <a:lnTo>
                  <a:pt x="3118870" y="0"/>
                </a:lnTo>
                <a:lnTo>
                  <a:pt x="3118870" y="2545777"/>
                </a:lnTo>
                <a:lnTo>
                  <a:pt x="0" y="254577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082973" y="3762495"/>
            <a:ext cx="3508558" cy="2337577"/>
          </a:xfrm>
          <a:custGeom>
            <a:avLst/>
            <a:gdLst/>
            <a:ahLst/>
            <a:cxnLst/>
            <a:rect r="r" b="b" t="t" l="l"/>
            <a:pathLst>
              <a:path h="2337577" w="3508558">
                <a:moveTo>
                  <a:pt x="0" y="0"/>
                </a:moveTo>
                <a:lnTo>
                  <a:pt x="3508557" y="0"/>
                </a:lnTo>
                <a:lnTo>
                  <a:pt x="3508557" y="2337576"/>
                </a:lnTo>
                <a:lnTo>
                  <a:pt x="0" y="233757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760113" y="5910769"/>
            <a:ext cx="2922734" cy="1947272"/>
          </a:xfrm>
          <a:custGeom>
            <a:avLst/>
            <a:gdLst/>
            <a:ahLst/>
            <a:cxnLst/>
            <a:rect r="r" b="b" t="t" l="l"/>
            <a:pathLst>
              <a:path h="1947272" w="2922734">
                <a:moveTo>
                  <a:pt x="0" y="0"/>
                </a:moveTo>
                <a:lnTo>
                  <a:pt x="2922735" y="0"/>
                </a:lnTo>
                <a:lnTo>
                  <a:pt x="2922735" y="1947271"/>
                </a:lnTo>
                <a:lnTo>
                  <a:pt x="0" y="194727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995052" y="6830683"/>
            <a:ext cx="3083998" cy="2054714"/>
          </a:xfrm>
          <a:custGeom>
            <a:avLst/>
            <a:gdLst/>
            <a:ahLst/>
            <a:cxnLst/>
            <a:rect r="r" b="b" t="t" l="l"/>
            <a:pathLst>
              <a:path h="2054714" w="3083998">
                <a:moveTo>
                  <a:pt x="0" y="0"/>
                </a:moveTo>
                <a:lnTo>
                  <a:pt x="3083998" y="0"/>
                </a:lnTo>
                <a:lnTo>
                  <a:pt x="3083998" y="2054714"/>
                </a:lnTo>
                <a:lnTo>
                  <a:pt x="0" y="205471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38851" y="7964263"/>
            <a:ext cx="4972289" cy="1227362"/>
          </a:xfrm>
          <a:custGeom>
            <a:avLst/>
            <a:gdLst/>
            <a:ahLst/>
            <a:cxnLst/>
            <a:rect r="r" b="b" t="t" l="l"/>
            <a:pathLst>
              <a:path h="1227362" w="4972289">
                <a:moveTo>
                  <a:pt x="0" y="0"/>
                </a:moveTo>
                <a:lnTo>
                  <a:pt x="4972289" y="0"/>
                </a:lnTo>
                <a:lnTo>
                  <a:pt x="4972289" y="1227362"/>
                </a:lnTo>
                <a:lnTo>
                  <a:pt x="0" y="122736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20952" r="0" b="-30817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714005" y="3355848"/>
            <a:ext cx="2221774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IBM Plex Sans Bold"/>
              </a:rPr>
              <a:t>Foods that we eat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14005" y="4783963"/>
            <a:ext cx="4443548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IBM Plex Sans Bold"/>
              </a:rPr>
              <a:t>Stress levels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714005" y="6119121"/>
            <a:ext cx="4207294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IBM Plex Sans Bold"/>
              </a:rPr>
              <a:t>Sleep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714005" y="7223386"/>
            <a:ext cx="2103647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IBM Plex Sans Bold"/>
              </a:rPr>
              <a:t>Physical activity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Factors Affecting Gut Health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714005" y="8430624"/>
            <a:ext cx="1791268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IBM Plex Sans Bold"/>
              </a:rPr>
              <a:t>Genetics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9365110" y="2928169"/>
            <a:ext cx="7894190" cy="6166668"/>
          </a:xfrm>
          <a:custGeom>
            <a:avLst/>
            <a:gdLst/>
            <a:ahLst/>
            <a:cxnLst/>
            <a:rect r="r" b="b" t="t" l="l"/>
            <a:pathLst>
              <a:path h="6166668" w="7894190">
                <a:moveTo>
                  <a:pt x="0" y="0"/>
                </a:moveTo>
                <a:lnTo>
                  <a:pt x="7894190" y="0"/>
                </a:lnTo>
                <a:lnTo>
                  <a:pt x="7894190" y="6166668"/>
                </a:lnTo>
                <a:lnTo>
                  <a:pt x="0" y="61666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77" t="0" r="-2077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8258359" y="7025506"/>
            <a:ext cx="885641" cy="88564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222250"/>
              <a:ext cx="7112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The Triad: Nutrition, Gut Health, and Stress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5101" y="2880544"/>
            <a:ext cx="8469367" cy="292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4">
                <a:solidFill>
                  <a:srgbClr val="000000"/>
                </a:solidFill>
                <a:latin typeface="IBM Plex Sans Bold"/>
              </a:rPr>
              <a:t>Nutrition and Gut </a:t>
            </a:r>
          </a:p>
          <a:p>
            <a:pPr>
              <a:lnSpc>
                <a:spcPts val="3359"/>
              </a:lnSpc>
            </a:pPr>
            <a:r>
              <a:rPr lang="en-US" sz="2400" spc="24">
                <a:solidFill>
                  <a:srgbClr val="000000"/>
                </a:solidFill>
                <a:latin typeface="IBM Plex Sans Bold"/>
              </a:rPr>
              <a:t>Food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impacts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 the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composition 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of our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gut microbiota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, the community of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microorganisms living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 in our digestive tract.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24">
                <a:solidFill>
                  <a:srgbClr val="000000"/>
                </a:solidFill>
                <a:latin typeface="IBM Plex Sans"/>
              </a:rPr>
              <a:t>A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diet rich in fiber promotes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 a healthy gut microbiome essential for digestion. 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24">
                <a:solidFill>
                  <a:srgbClr val="000000"/>
                </a:solidFill>
                <a:latin typeface="IBM Plex Sans"/>
              </a:rPr>
              <a:t>A diet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high in processed foods, sugars, and unhealthy fats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 can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disrupt the balance 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of gut bacteria 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028700" y="6062676"/>
            <a:ext cx="6716490" cy="3032161"/>
          </a:xfrm>
          <a:custGeom>
            <a:avLst/>
            <a:gdLst/>
            <a:ahLst/>
            <a:cxnLst/>
            <a:rect r="r" b="b" t="t" l="l"/>
            <a:pathLst>
              <a:path h="3032161" w="6716490">
                <a:moveTo>
                  <a:pt x="0" y="0"/>
                </a:moveTo>
                <a:lnTo>
                  <a:pt x="6716490" y="0"/>
                </a:lnTo>
                <a:lnTo>
                  <a:pt x="6716490" y="3032161"/>
                </a:lnTo>
                <a:lnTo>
                  <a:pt x="0" y="3032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2356173" y="6201180"/>
            <a:ext cx="4903127" cy="3057120"/>
          </a:xfrm>
          <a:custGeom>
            <a:avLst/>
            <a:gdLst/>
            <a:ahLst/>
            <a:cxnLst/>
            <a:rect r="r" b="b" t="t" l="l"/>
            <a:pathLst>
              <a:path h="3057120" w="4903127">
                <a:moveTo>
                  <a:pt x="0" y="0"/>
                </a:moveTo>
                <a:lnTo>
                  <a:pt x="4903127" y="0"/>
                </a:lnTo>
                <a:lnTo>
                  <a:pt x="4903127" y="3057120"/>
                </a:lnTo>
                <a:lnTo>
                  <a:pt x="0" y="30571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76" t="0" r="0" b="-4087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The Triad: Nutrition, Gut Health, and Stress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1550" y="2893652"/>
            <a:ext cx="5634257" cy="5854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4">
                <a:solidFill>
                  <a:srgbClr val="000000"/>
                </a:solidFill>
                <a:latin typeface="IBM Plex Sans Bold"/>
              </a:rPr>
              <a:t>Gut Health and Stress:</a:t>
            </a:r>
          </a:p>
          <a:p>
            <a:pPr>
              <a:lnSpc>
                <a:spcPts val="3359"/>
              </a:lnSpc>
            </a:pPr>
            <a:r>
              <a:rPr lang="en-US" sz="2400" spc="24">
                <a:solidFill>
                  <a:srgbClr val="000000"/>
                </a:solidFill>
                <a:latin typeface="IBM Plex Sans"/>
              </a:rPr>
              <a:t>The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gut-brain axis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 is a bidirectional communication network mediated by the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nervous, hormones, and immune systems.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24">
                <a:solidFill>
                  <a:srgbClr val="000000"/>
                </a:solidFill>
                <a:latin typeface="IBM Plex Sans Bold"/>
              </a:rPr>
              <a:t>Stress 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disrupts the balance of the gut microbiota and compromises gut barrier function, leading to increased intestinal permeability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(leaky gut).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24">
                <a:solidFill>
                  <a:srgbClr val="000000"/>
                </a:solidFill>
                <a:latin typeface="IBM Plex Sans"/>
              </a:rPr>
              <a:t>This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triggers immune responses and inflammation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, </a:t>
            </a:r>
            <a:r>
              <a:rPr lang="en-US" sz="2400" spc="24">
                <a:solidFill>
                  <a:srgbClr val="000000"/>
                </a:solidFill>
                <a:latin typeface="IBM Plex Sans Bold"/>
              </a:rPr>
              <a:t>linked to various stress-related disorders, </a:t>
            </a:r>
            <a:r>
              <a:rPr lang="en-US" sz="2400" spc="24">
                <a:solidFill>
                  <a:srgbClr val="000000"/>
                </a:solidFill>
                <a:latin typeface="IBM Plex Sans"/>
              </a:rPr>
              <a:t>including anxiety, depression etc 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6740647" y="2941277"/>
            <a:ext cx="5615526" cy="3745556"/>
          </a:xfrm>
          <a:custGeom>
            <a:avLst/>
            <a:gdLst/>
            <a:ahLst/>
            <a:cxnLst/>
            <a:rect r="r" b="b" t="t" l="l"/>
            <a:pathLst>
              <a:path h="3745556" w="5615526">
                <a:moveTo>
                  <a:pt x="0" y="0"/>
                </a:moveTo>
                <a:lnTo>
                  <a:pt x="5615526" y="0"/>
                </a:lnTo>
                <a:lnTo>
                  <a:pt x="5615526" y="3745556"/>
                </a:lnTo>
                <a:lnTo>
                  <a:pt x="0" y="3745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935101" y="2903081"/>
            <a:ext cx="10735179" cy="5828044"/>
          </a:xfrm>
          <a:custGeom>
            <a:avLst/>
            <a:gdLst/>
            <a:ahLst/>
            <a:cxnLst/>
            <a:rect r="r" b="b" t="t" l="l"/>
            <a:pathLst>
              <a:path h="5828044" w="10735179">
                <a:moveTo>
                  <a:pt x="0" y="0"/>
                </a:moveTo>
                <a:lnTo>
                  <a:pt x="10735179" y="0"/>
                </a:lnTo>
                <a:lnTo>
                  <a:pt x="10735179" y="5828043"/>
                </a:lnTo>
                <a:lnTo>
                  <a:pt x="0" y="58280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9667" r="0" b="-6285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The Sleep: Hormonal Imbalances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5101" y="1848308"/>
            <a:ext cx="6298068" cy="253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Physical Activity: Poor Gut Microbiome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7233169" y="1432433"/>
            <a:ext cx="7460366" cy="7602662"/>
          </a:xfrm>
          <a:custGeom>
            <a:avLst/>
            <a:gdLst/>
            <a:ahLst/>
            <a:cxnLst/>
            <a:rect r="r" b="b" t="t" l="l"/>
            <a:pathLst>
              <a:path h="7602662" w="7460366">
                <a:moveTo>
                  <a:pt x="0" y="0"/>
                </a:moveTo>
                <a:lnTo>
                  <a:pt x="7460367" y="0"/>
                </a:lnTo>
                <a:lnTo>
                  <a:pt x="7460367" y="7602662"/>
                </a:lnTo>
                <a:lnTo>
                  <a:pt x="0" y="76026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650885"/>
            <a:ext cx="5457463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Manage your Gut Health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87" t="-33320" r="0" b="-38832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346709" y="3013963"/>
            <a:ext cx="7132401" cy="4662807"/>
          </a:xfrm>
          <a:custGeom>
            <a:avLst/>
            <a:gdLst/>
            <a:ahLst/>
            <a:cxnLst/>
            <a:rect r="r" b="b" t="t" l="l"/>
            <a:pathLst>
              <a:path h="4662807" w="7132401">
                <a:moveTo>
                  <a:pt x="0" y="0"/>
                </a:moveTo>
                <a:lnTo>
                  <a:pt x="7132401" y="0"/>
                </a:lnTo>
                <a:lnTo>
                  <a:pt x="7132401" y="4662807"/>
                </a:lnTo>
                <a:lnTo>
                  <a:pt x="0" y="46628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303455" y="6942823"/>
            <a:ext cx="2919048" cy="449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89"/>
              </a:lnSpc>
            </a:pPr>
            <a:r>
              <a:rPr lang="en-US" sz="3172">
                <a:solidFill>
                  <a:srgbClr val="000000"/>
                </a:solidFill>
                <a:latin typeface="IBM Plex Sans Bold"/>
              </a:rPr>
              <a:t>Nutrition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922002" y="3308190"/>
            <a:ext cx="5410139" cy="451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4900" indent="-342450" lvl="1">
              <a:lnSpc>
                <a:spcPts val="3489"/>
              </a:lnSpc>
              <a:buFont typeface="Arial"/>
              <a:buChar char="•"/>
            </a:pPr>
            <a:r>
              <a:rPr lang="en-US" sz="3172">
                <a:solidFill>
                  <a:srgbClr val="000000"/>
                </a:solidFill>
                <a:latin typeface="IBM Plex Sans Bold"/>
              </a:rPr>
              <a:t>Lifestyle changes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8345741" y="3417092"/>
            <a:ext cx="5134337" cy="3440006"/>
          </a:xfrm>
          <a:custGeom>
            <a:avLst/>
            <a:gdLst/>
            <a:ahLst/>
            <a:cxnLst/>
            <a:rect r="r" b="b" t="t" l="l"/>
            <a:pathLst>
              <a:path h="3440006" w="5134337">
                <a:moveTo>
                  <a:pt x="0" y="0"/>
                </a:moveTo>
                <a:lnTo>
                  <a:pt x="5134337" y="0"/>
                </a:lnTo>
                <a:lnTo>
                  <a:pt x="5134337" y="3440006"/>
                </a:lnTo>
                <a:lnTo>
                  <a:pt x="0" y="34400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Lifestyle Habits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35101" y="2974685"/>
            <a:ext cx="3954209" cy="4850438"/>
            <a:chOff x="0" y="0"/>
            <a:chExt cx="933733" cy="114536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33733" cy="1145365"/>
            </a:xfrm>
            <a:custGeom>
              <a:avLst/>
              <a:gdLst/>
              <a:ahLst/>
              <a:cxnLst/>
              <a:rect r="r" b="b" t="t" l="l"/>
              <a:pathLst>
                <a:path h="1145365" w="933733">
                  <a:moveTo>
                    <a:pt x="99853" y="0"/>
                  </a:moveTo>
                  <a:lnTo>
                    <a:pt x="833880" y="0"/>
                  </a:lnTo>
                  <a:cubicBezTo>
                    <a:pt x="889027" y="0"/>
                    <a:pt x="933733" y="44706"/>
                    <a:pt x="933733" y="99853"/>
                  </a:cubicBezTo>
                  <a:lnTo>
                    <a:pt x="933733" y="1045513"/>
                  </a:lnTo>
                  <a:cubicBezTo>
                    <a:pt x="933733" y="1100660"/>
                    <a:pt x="889027" y="1145365"/>
                    <a:pt x="833880" y="1145365"/>
                  </a:cubicBezTo>
                  <a:lnTo>
                    <a:pt x="99853" y="1145365"/>
                  </a:lnTo>
                  <a:cubicBezTo>
                    <a:pt x="44706" y="1145365"/>
                    <a:pt x="0" y="1100660"/>
                    <a:pt x="0" y="1045513"/>
                  </a:cubicBezTo>
                  <a:lnTo>
                    <a:pt x="0" y="99853"/>
                  </a:lnTo>
                  <a:cubicBezTo>
                    <a:pt x="0" y="44706"/>
                    <a:pt x="44706" y="0"/>
                    <a:pt x="99853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85725"/>
              <a:ext cx="933733" cy="1059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74429" y="2605722"/>
            <a:ext cx="3075554" cy="1460888"/>
            <a:chOff x="0" y="0"/>
            <a:chExt cx="1711158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11158" cy="812800"/>
            </a:xfrm>
            <a:custGeom>
              <a:avLst/>
              <a:gdLst/>
              <a:ahLst/>
              <a:cxnLst/>
              <a:rect r="r" b="b" t="t" l="l"/>
              <a:pathLst>
                <a:path h="812800" w="1711158">
                  <a:moveTo>
                    <a:pt x="1711158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1711158" y="624840"/>
                  </a:lnTo>
                  <a:lnTo>
                    <a:pt x="1711158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95250"/>
              <a:ext cx="1711158" cy="527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  <a:r>
                <a:rPr lang="en-US" sz="2500" spc="-205">
                  <a:solidFill>
                    <a:srgbClr val="000000"/>
                  </a:solidFill>
                  <a:latin typeface="IBM Plex Sans"/>
                </a:rPr>
                <a:t>Mental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5056715" y="2961300"/>
            <a:ext cx="3954209" cy="4850438"/>
            <a:chOff x="0" y="0"/>
            <a:chExt cx="933733" cy="114536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33733" cy="1145365"/>
            </a:xfrm>
            <a:custGeom>
              <a:avLst/>
              <a:gdLst/>
              <a:ahLst/>
              <a:cxnLst/>
              <a:rect r="r" b="b" t="t" l="l"/>
              <a:pathLst>
                <a:path h="1145365" w="933733">
                  <a:moveTo>
                    <a:pt x="99853" y="0"/>
                  </a:moveTo>
                  <a:lnTo>
                    <a:pt x="833880" y="0"/>
                  </a:lnTo>
                  <a:cubicBezTo>
                    <a:pt x="889027" y="0"/>
                    <a:pt x="933733" y="44706"/>
                    <a:pt x="933733" y="99853"/>
                  </a:cubicBezTo>
                  <a:lnTo>
                    <a:pt x="933733" y="1045513"/>
                  </a:lnTo>
                  <a:cubicBezTo>
                    <a:pt x="933733" y="1100660"/>
                    <a:pt x="889027" y="1145365"/>
                    <a:pt x="833880" y="1145365"/>
                  </a:cubicBezTo>
                  <a:lnTo>
                    <a:pt x="99853" y="1145365"/>
                  </a:lnTo>
                  <a:cubicBezTo>
                    <a:pt x="44706" y="1145365"/>
                    <a:pt x="0" y="1100660"/>
                    <a:pt x="0" y="1045513"/>
                  </a:cubicBezTo>
                  <a:lnTo>
                    <a:pt x="0" y="99853"/>
                  </a:lnTo>
                  <a:cubicBezTo>
                    <a:pt x="0" y="44706"/>
                    <a:pt x="44706" y="0"/>
                    <a:pt x="99853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85725"/>
              <a:ext cx="933733" cy="1059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496043" y="2592337"/>
            <a:ext cx="3075554" cy="1460888"/>
            <a:chOff x="0" y="0"/>
            <a:chExt cx="1711158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11158" cy="812800"/>
            </a:xfrm>
            <a:custGeom>
              <a:avLst/>
              <a:gdLst/>
              <a:ahLst/>
              <a:cxnLst/>
              <a:rect r="r" b="b" t="t" l="l"/>
              <a:pathLst>
                <a:path h="812800" w="1711158">
                  <a:moveTo>
                    <a:pt x="1711158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1711158" y="624840"/>
                  </a:lnTo>
                  <a:lnTo>
                    <a:pt x="1711158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95250"/>
              <a:ext cx="1711158" cy="527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  <a:r>
                <a:rPr lang="en-US" sz="2500" spc="-205">
                  <a:solidFill>
                    <a:srgbClr val="000000"/>
                  </a:solidFill>
                  <a:latin typeface="IBM Plex Sans"/>
                </a:rPr>
                <a:t>Emotional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180903" y="2974685"/>
            <a:ext cx="3954209" cy="4850438"/>
            <a:chOff x="0" y="0"/>
            <a:chExt cx="933733" cy="114536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33733" cy="1145365"/>
            </a:xfrm>
            <a:custGeom>
              <a:avLst/>
              <a:gdLst/>
              <a:ahLst/>
              <a:cxnLst/>
              <a:rect r="r" b="b" t="t" l="l"/>
              <a:pathLst>
                <a:path h="1145365" w="933733">
                  <a:moveTo>
                    <a:pt x="99853" y="0"/>
                  </a:moveTo>
                  <a:lnTo>
                    <a:pt x="833880" y="0"/>
                  </a:lnTo>
                  <a:cubicBezTo>
                    <a:pt x="889027" y="0"/>
                    <a:pt x="933733" y="44706"/>
                    <a:pt x="933733" y="99853"/>
                  </a:cubicBezTo>
                  <a:lnTo>
                    <a:pt x="933733" y="1045513"/>
                  </a:lnTo>
                  <a:cubicBezTo>
                    <a:pt x="933733" y="1100660"/>
                    <a:pt x="889027" y="1145365"/>
                    <a:pt x="833880" y="1145365"/>
                  </a:cubicBezTo>
                  <a:lnTo>
                    <a:pt x="99853" y="1145365"/>
                  </a:lnTo>
                  <a:cubicBezTo>
                    <a:pt x="44706" y="1145365"/>
                    <a:pt x="0" y="1100660"/>
                    <a:pt x="0" y="1045513"/>
                  </a:cubicBezTo>
                  <a:lnTo>
                    <a:pt x="0" y="99853"/>
                  </a:lnTo>
                  <a:cubicBezTo>
                    <a:pt x="0" y="44706"/>
                    <a:pt x="44706" y="0"/>
                    <a:pt x="99853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85725"/>
              <a:ext cx="933733" cy="1059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620231" y="2605722"/>
            <a:ext cx="3075554" cy="1460888"/>
            <a:chOff x="0" y="0"/>
            <a:chExt cx="1711158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711158" cy="812800"/>
            </a:xfrm>
            <a:custGeom>
              <a:avLst/>
              <a:gdLst/>
              <a:ahLst/>
              <a:cxnLst/>
              <a:rect r="r" b="b" t="t" l="l"/>
              <a:pathLst>
                <a:path h="812800" w="1711158">
                  <a:moveTo>
                    <a:pt x="1711158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1711158" y="624840"/>
                  </a:lnTo>
                  <a:lnTo>
                    <a:pt x="1711158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95250"/>
              <a:ext cx="1711158" cy="527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  <a:r>
                <a:rPr lang="en-US" sz="2500" spc="-205">
                  <a:solidFill>
                    <a:srgbClr val="000000"/>
                  </a:solidFill>
                  <a:latin typeface="IBM Plex Sans"/>
                </a:rPr>
                <a:t>Physical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3305091" y="2974685"/>
            <a:ext cx="3954209" cy="4850438"/>
            <a:chOff x="0" y="0"/>
            <a:chExt cx="933733" cy="114536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933733" cy="1145365"/>
            </a:xfrm>
            <a:custGeom>
              <a:avLst/>
              <a:gdLst/>
              <a:ahLst/>
              <a:cxnLst/>
              <a:rect r="r" b="b" t="t" l="l"/>
              <a:pathLst>
                <a:path h="1145365" w="933733">
                  <a:moveTo>
                    <a:pt x="99853" y="0"/>
                  </a:moveTo>
                  <a:lnTo>
                    <a:pt x="833880" y="0"/>
                  </a:lnTo>
                  <a:cubicBezTo>
                    <a:pt x="889027" y="0"/>
                    <a:pt x="933733" y="44706"/>
                    <a:pt x="933733" y="99853"/>
                  </a:cubicBezTo>
                  <a:lnTo>
                    <a:pt x="933733" y="1045513"/>
                  </a:lnTo>
                  <a:cubicBezTo>
                    <a:pt x="933733" y="1100660"/>
                    <a:pt x="889027" y="1145365"/>
                    <a:pt x="833880" y="1145365"/>
                  </a:cubicBezTo>
                  <a:lnTo>
                    <a:pt x="99853" y="1145365"/>
                  </a:lnTo>
                  <a:cubicBezTo>
                    <a:pt x="44706" y="1145365"/>
                    <a:pt x="0" y="1100660"/>
                    <a:pt x="0" y="1045513"/>
                  </a:cubicBezTo>
                  <a:lnTo>
                    <a:pt x="0" y="99853"/>
                  </a:lnTo>
                  <a:cubicBezTo>
                    <a:pt x="0" y="44706"/>
                    <a:pt x="44706" y="0"/>
                    <a:pt x="99853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85725"/>
              <a:ext cx="933733" cy="1059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3744419" y="2605722"/>
            <a:ext cx="3075554" cy="1460888"/>
            <a:chOff x="0" y="0"/>
            <a:chExt cx="1711158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711158" cy="812800"/>
            </a:xfrm>
            <a:custGeom>
              <a:avLst/>
              <a:gdLst/>
              <a:ahLst/>
              <a:cxnLst/>
              <a:rect r="r" b="b" t="t" l="l"/>
              <a:pathLst>
                <a:path h="812800" w="1711158">
                  <a:moveTo>
                    <a:pt x="1711158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1711158" y="624840"/>
                  </a:lnTo>
                  <a:lnTo>
                    <a:pt x="1711158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95250"/>
              <a:ext cx="1711158" cy="527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  <a:r>
                <a:rPr lang="en-US" sz="2500" spc="-205">
                  <a:solidFill>
                    <a:srgbClr val="000000"/>
                  </a:solidFill>
                  <a:latin typeface="IBM Plex Sans"/>
                </a:rPr>
                <a:t>Social</a:t>
              </a:r>
            </a:p>
          </p:txBody>
        </p:sp>
      </p:grpSp>
      <p:sp>
        <p:nvSpPr>
          <p:cNvPr name="Freeform 34" id="34"/>
          <p:cNvSpPr/>
          <p:nvPr/>
        </p:nvSpPr>
        <p:spPr>
          <a:xfrm flipH="false" flipV="false" rot="0">
            <a:off x="1699886" y="7033720"/>
            <a:ext cx="2274947" cy="2169731"/>
          </a:xfrm>
          <a:custGeom>
            <a:avLst/>
            <a:gdLst/>
            <a:ahLst/>
            <a:cxnLst/>
            <a:rect r="r" b="b" t="t" l="l"/>
            <a:pathLst>
              <a:path h="2169731" w="2274947">
                <a:moveTo>
                  <a:pt x="0" y="0"/>
                </a:moveTo>
                <a:lnTo>
                  <a:pt x="2274947" y="0"/>
                </a:lnTo>
                <a:lnTo>
                  <a:pt x="2274947" y="2169730"/>
                </a:lnTo>
                <a:lnTo>
                  <a:pt x="0" y="21697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5452326" y="7033720"/>
            <a:ext cx="3015868" cy="2156346"/>
          </a:xfrm>
          <a:custGeom>
            <a:avLst/>
            <a:gdLst/>
            <a:ahLst/>
            <a:cxnLst/>
            <a:rect r="r" b="b" t="t" l="l"/>
            <a:pathLst>
              <a:path h="2156346" w="3015868">
                <a:moveTo>
                  <a:pt x="0" y="0"/>
                </a:moveTo>
                <a:lnTo>
                  <a:pt x="3015869" y="0"/>
                </a:lnTo>
                <a:lnTo>
                  <a:pt x="3015869" y="2156346"/>
                </a:lnTo>
                <a:lnTo>
                  <a:pt x="0" y="21563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9604862" y="7077002"/>
            <a:ext cx="3016076" cy="2069782"/>
          </a:xfrm>
          <a:custGeom>
            <a:avLst/>
            <a:gdLst/>
            <a:ahLst/>
            <a:cxnLst/>
            <a:rect r="r" b="b" t="t" l="l"/>
            <a:pathLst>
              <a:path h="2069782" w="3016076">
                <a:moveTo>
                  <a:pt x="0" y="0"/>
                </a:moveTo>
                <a:lnTo>
                  <a:pt x="3016076" y="0"/>
                </a:lnTo>
                <a:lnTo>
                  <a:pt x="3016076" y="2069782"/>
                </a:lnTo>
                <a:lnTo>
                  <a:pt x="0" y="20697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13982630" y="7033720"/>
            <a:ext cx="2339332" cy="2169731"/>
          </a:xfrm>
          <a:custGeom>
            <a:avLst/>
            <a:gdLst/>
            <a:ahLst/>
            <a:cxnLst/>
            <a:rect r="r" b="b" t="t" l="l"/>
            <a:pathLst>
              <a:path h="2169731" w="2339332">
                <a:moveTo>
                  <a:pt x="0" y="0"/>
                </a:moveTo>
                <a:lnTo>
                  <a:pt x="2339332" y="0"/>
                </a:lnTo>
                <a:lnTo>
                  <a:pt x="2339332" y="2169730"/>
                </a:lnTo>
                <a:lnTo>
                  <a:pt x="0" y="21697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8" id="38"/>
          <p:cNvSpPr txBox="true"/>
          <p:nvPr/>
        </p:nvSpPr>
        <p:spPr>
          <a:xfrm rot="0">
            <a:off x="1204258" y="4610561"/>
            <a:ext cx="3509495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21">
                <a:solidFill>
                  <a:srgbClr val="FFFFFF"/>
                </a:solidFill>
                <a:latin typeface="IBM Plex Sans"/>
              </a:rPr>
              <a:t>Practice mindfulness, stay away from screen 1 hour prior to bed</a:t>
            </a:r>
            <a:r>
              <a:rPr lang="en-US" sz="2100" spc="21">
                <a:solidFill>
                  <a:srgbClr val="FFFFFF"/>
                </a:solidFill>
                <a:latin typeface="IBM Plex Sans"/>
              </a:rPr>
              <a:t> </a:t>
            </a:r>
          </a:p>
          <a:p>
            <a:pPr algn="ctr">
              <a:lnSpc>
                <a:spcPts val="2520"/>
              </a:lnSpc>
            </a:pPr>
            <a:r>
              <a:rPr lang="en-US" sz="2100" spc="21">
                <a:solidFill>
                  <a:srgbClr val="FFFFFF"/>
                </a:solidFill>
                <a:latin typeface="IBM Plex Sans"/>
              </a:rPr>
              <a:t>and set a bedtime sleep routine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5305590" y="4610561"/>
            <a:ext cx="3509495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21">
                <a:solidFill>
                  <a:srgbClr val="FFFFFF"/>
                </a:solidFill>
                <a:latin typeface="IBM Plex Sans"/>
              </a:rPr>
              <a:t>Journal once a day and try therapy if its overwhelming for you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450060" y="4610561"/>
            <a:ext cx="3509495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21">
                <a:solidFill>
                  <a:srgbClr val="FFFFFF"/>
                </a:solidFill>
                <a:latin typeface="IBM Plex Sans"/>
              </a:rPr>
              <a:t>Keep small goals for the activity, stand up every 45 minutes, set 10,000 steps and wake up early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574248" y="4610561"/>
            <a:ext cx="3509495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21">
                <a:solidFill>
                  <a:srgbClr val="FFFFFF"/>
                </a:solidFill>
                <a:latin typeface="IBM Plex Sans"/>
              </a:rPr>
              <a:t>Speak to your friends, and family no matter how difficult you find it. Express gratitude toward them.</a:t>
            </a:r>
          </a:p>
        </p:txBody>
      </p:sp>
      <p:sp>
        <p:nvSpPr>
          <p:cNvPr name="Freeform 42" id="42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87" t="-33320" r="0" b="-38832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070157" y="2035478"/>
            <a:ext cx="9951324" cy="6630070"/>
          </a:xfrm>
          <a:custGeom>
            <a:avLst/>
            <a:gdLst/>
            <a:ahLst/>
            <a:cxnLst/>
            <a:rect r="r" b="b" t="t" l="l"/>
            <a:pathLst>
              <a:path h="6630070" w="9951324">
                <a:moveTo>
                  <a:pt x="0" y="0"/>
                </a:moveTo>
                <a:lnTo>
                  <a:pt x="9951324" y="0"/>
                </a:lnTo>
                <a:lnTo>
                  <a:pt x="9951324" y="6630070"/>
                </a:lnTo>
                <a:lnTo>
                  <a:pt x="0" y="66300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650885"/>
            <a:ext cx="5457463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Identify a Healthy Plate</a:t>
            </a:r>
            <a:r>
              <a:rPr lang="en-US" sz="6000">
                <a:solidFill>
                  <a:srgbClr val="000000"/>
                </a:solidFill>
                <a:latin typeface="IBM Plex Sans"/>
              </a:rPr>
              <a:t>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Nutrition Habits 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5101" y="2974685"/>
            <a:ext cx="3954209" cy="4850438"/>
            <a:chOff x="0" y="0"/>
            <a:chExt cx="933733" cy="11453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33733" cy="1145365"/>
            </a:xfrm>
            <a:custGeom>
              <a:avLst/>
              <a:gdLst/>
              <a:ahLst/>
              <a:cxnLst/>
              <a:rect r="r" b="b" t="t" l="l"/>
              <a:pathLst>
                <a:path h="1145365" w="933733">
                  <a:moveTo>
                    <a:pt x="99853" y="0"/>
                  </a:moveTo>
                  <a:lnTo>
                    <a:pt x="833880" y="0"/>
                  </a:lnTo>
                  <a:cubicBezTo>
                    <a:pt x="889027" y="0"/>
                    <a:pt x="933733" y="44706"/>
                    <a:pt x="933733" y="99853"/>
                  </a:cubicBezTo>
                  <a:lnTo>
                    <a:pt x="933733" y="1045513"/>
                  </a:lnTo>
                  <a:cubicBezTo>
                    <a:pt x="933733" y="1100660"/>
                    <a:pt x="889027" y="1145365"/>
                    <a:pt x="833880" y="1145365"/>
                  </a:cubicBezTo>
                  <a:lnTo>
                    <a:pt x="99853" y="1145365"/>
                  </a:lnTo>
                  <a:cubicBezTo>
                    <a:pt x="44706" y="1145365"/>
                    <a:pt x="0" y="1100660"/>
                    <a:pt x="0" y="1045513"/>
                  </a:cubicBezTo>
                  <a:lnTo>
                    <a:pt x="0" y="99853"/>
                  </a:lnTo>
                  <a:cubicBezTo>
                    <a:pt x="0" y="44706"/>
                    <a:pt x="44706" y="0"/>
                    <a:pt x="99853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85725"/>
              <a:ext cx="933733" cy="1059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74429" y="2605722"/>
            <a:ext cx="3075554" cy="1460888"/>
            <a:chOff x="0" y="0"/>
            <a:chExt cx="1711158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11158" cy="812800"/>
            </a:xfrm>
            <a:custGeom>
              <a:avLst/>
              <a:gdLst/>
              <a:ahLst/>
              <a:cxnLst/>
              <a:rect r="r" b="b" t="t" l="l"/>
              <a:pathLst>
                <a:path h="812800" w="1711158">
                  <a:moveTo>
                    <a:pt x="1711158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1711158" y="624840"/>
                  </a:lnTo>
                  <a:lnTo>
                    <a:pt x="1711158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95250"/>
              <a:ext cx="1711158" cy="527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  <a:r>
                <a:rPr lang="en-US" sz="2500" spc="-205">
                  <a:solidFill>
                    <a:srgbClr val="000000"/>
                  </a:solidFill>
                  <a:latin typeface="IBM Plex Sans"/>
                </a:rPr>
                <a:t>Prebiotics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445844" y="2974685"/>
            <a:ext cx="3954209" cy="4850438"/>
            <a:chOff x="0" y="0"/>
            <a:chExt cx="933733" cy="114536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33733" cy="1145365"/>
            </a:xfrm>
            <a:custGeom>
              <a:avLst/>
              <a:gdLst/>
              <a:ahLst/>
              <a:cxnLst/>
              <a:rect r="r" b="b" t="t" l="l"/>
              <a:pathLst>
                <a:path h="1145365" w="933733">
                  <a:moveTo>
                    <a:pt x="99853" y="0"/>
                  </a:moveTo>
                  <a:lnTo>
                    <a:pt x="833880" y="0"/>
                  </a:lnTo>
                  <a:cubicBezTo>
                    <a:pt x="889027" y="0"/>
                    <a:pt x="933733" y="44706"/>
                    <a:pt x="933733" y="99853"/>
                  </a:cubicBezTo>
                  <a:lnTo>
                    <a:pt x="933733" y="1045513"/>
                  </a:lnTo>
                  <a:cubicBezTo>
                    <a:pt x="933733" y="1100660"/>
                    <a:pt x="889027" y="1145365"/>
                    <a:pt x="833880" y="1145365"/>
                  </a:cubicBezTo>
                  <a:lnTo>
                    <a:pt x="99853" y="1145365"/>
                  </a:lnTo>
                  <a:cubicBezTo>
                    <a:pt x="44706" y="1145365"/>
                    <a:pt x="0" y="1100660"/>
                    <a:pt x="0" y="1045513"/>
                  </a:cubicBezTo>
                  <a:lnTo>
                    <a:pt x="0" y="99853"/>
                  </a:lnTo>
                  <a:cubicBezTo>
                    <a:pt x="0" y="44706"/>
                    <a:pt x="44706" y="0"/>
                    <a:pt x="99853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85725"/>
              <a:ext cx="933733" cy="1059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885172" y="2605722"/>
            <a:ext cx="3075554" cy="1460888"/>
            <a:chOff x="0" y="0"/>
            <a:chExt cx="1711158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11158" cy="812800"/>
            </a:xfrm>
            <a:custGeom>
              <a:avLst/>
              <a:gdLst/>
              <a:ahLst/>
              <a:cxnLst/>
              <a:rect r="r" b="b" t="t" l="l"/>
              <a:pathLst>
                <a:path h="812800" w="1711158">
                  <a:moveTo>
                    <a:pt x="1711158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1711158" y="624840"/>
                  </a:lnTo>
                  <a:lnTo>
                    <a:pt x="1711158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95250"/>
              <a:ext cx="1711158" cy="527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  <a:r>
                <a:rPr lang="en-US" sz="2500" spc="-205">
                  <a:solidFill>
                    <a:srgbClr val="000000"/>
                  </a:solidFill>
                  <a:latin typeface="IBM Plex Sans"/>
                </a:rPr>
                <a:t>Probiotics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5064783" y="2974685"/>
            <a:ext cx="7205588" cy="4839177"/>
          </a:xfrm>
          <a:custGeom>
            <a:avLst/>
            <a:gdLst/>
            <a:ahLst/>
            <a:cxnLst/>
            <a:rect r="r" b="b" t="t" l="l"/>
            <a:pathLst>
              <a:path h="4839177" w="7205588">
                <a:moveTo>
                  <a:pt x="0" y="0"/>
                </a:moveTo>
                <a:lnTo>
                  <a:pt x="7205588" y="0"/>
                </a:lnTo>
                <a:lnTo>
                  <a:pt x="7205588" y="4839178"/>
                </a:lnTo>
                <a:lnTo>
                  <a:pt x="0" y="48391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2236314" y="5177299"/>
            <a:ext cx="1351784" cy="1000320"/>
          </a:xfrm>
          <a:custGeom>
            <a:avLst/>
            <a:gdLst/>
            <a:ahLst/>
            <a:cxnLst/>
            <a:rect r="r" b="b" t="t" l="l"/>
            <a:pathLst>
              <a:path h="1000320" w="1351784">
                <a:moveTo>
                  <a:pt x="0" y="0"/>
                </a:moveTo>
                <a:lnTo>
                  <a:pt x="1351784" y="0"/>
                </a:lnTo>
                <a:lnTo>
                  <a:pt x="1351784" y="1000320"/>
                </a:lnTo>
                <a:lnTo>
                  <a:pt x="0" y="10003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04258" y="4139074"/>
            <a:ext cx="3509495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21">
                <a:solidFill>
                  <a:srgbClr val="FFFFFF"/>
                </a:solidFill>
                <a:latin typeface="IBM Plex Sans"/>
              </a:rPr>
              <a:t>Prebiotics are indigestive fibers that feed good bacteria present in our body.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668201" y="4057085"/>
            <a:ext cx="3509495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21">
                <a:solidFill>
                  <a:srgbClr val="FFFFFF"/>
                </a:solidFill>
                <a:latin typeface="IBM Plex Sans"/>
              </a:rPr>
              <a:t>Probiotics are living micro organism that protect us from harmful bacteria.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04258" y="6243973"/>
            <a:ext cx="3509495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21">
                <a:solidFill>
                  <a:srgbClr val="FFFFFF"/>
                </a:solidFill>
                <a:latin typeface="IBM Plex Sans"/>
              </a:rPr>
              <a:t>Onions, Garlic, Bananas, Green leafy vegetables, Barley, Oats, Apples, Flax seeds etc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757064" y="6243973"/>
            <a:ext cx="3509495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21">
                <a:solidFill>
                  <a:srgbClr val="FFFFFF"/>
                </a:solidFill>
                <a:latin typeface="IBM Plex Sans"/>
              </a:rPr>
              <a:t>Yogurt, Curd, Buttermilk, Fermented Foods, Paneer etc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13746746" y="5091574"/>
            <a:ext cx="1351784" cy="1000320"/>
          </a:xfrm>
          <a:custGeom>
            <a:avLst/>
            <a:gdLst/>
            <a:ahLst/>
            <a:cxnLst/>
            <a:rect r="r" b="b" t="t" l="l"/>
            <a:pathLst>
              <a:path h="1000320" w="1351784">
                <a:moveTo>
                  <a:pt x="0" y="0"/>
                </a:moveTo>
                <a:lnTo>
                  <a:pt x="1351784" y="0"/>
                </a:lnTo>
                <a:lnTo>
                  <a:pt x="1351784" y="1000320"/>
                </a:lnTo>
                <a:lnTo>
                  <a:pt x="0" y="10003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7037553" y="2701416"/>
            <a:ext cx="10449218" cy="6556884"/>
          </a:xfrm>
          <a:custGeom>
            <a:avLst/>
            <a:gdLst/>
            <a:ahLst/>
            <a:cxnLst/>
            <a:rect r="r" b="b" t="t" l="l"/>
            <a:pathLst>
              <a:path h="6556884" w="10449218">
                <a:moveTo>
                  <a:pt x="0" y="0"/>
                </a:moveTo>
                <a:lnTo>
                  <a:pt x="10449218" y="0"/>
                </a:lnTo>
                <a:lnTo>
                  <a:pt x="10449218" y="6556884"/>
                </a:lnTo>
                <a:lnTo>
                  <a:pt x="0" y="65568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650885"/>
            <a:ext cx="5457463" cy="253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Practical Changes to Try at Home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145093" y="5719501"/>
            <a:ext cx="3747263" cy="465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  <a:spcBef>
                <a:spcPct val="0"/>
              </a:spcBef>
            </a:pPr>
            <a:r>
              <a:rPr lang="en-US" sz="3238">
                <a:solidFill>
                  <a:srgbClr val="000000"/>
                </a:solidFill>
                <a:latin typeface="IBM Plex Sans"/>
              </a:rPr>
              <a:t>Healthy life ahead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5101" y="3113844"/>
            <a:ext cx="7740765" cy="703673"/>
            <a:chOff x="0" y="0"/>
            <a:chExt cx="3821713" cy="347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21712" cy="347412"/>
            </a:xfrm>
            <a:custGeom>
              <a:avLst/>
              <a:gdLst/>
              <a:ahLst/>
              <a:cxnLst/>
              <a:rect r="r" b="b" t="t" l="l"/>
              <a:pathLst>
                <a:path h="347412" w="3821712">
                  <a:moveTo>
                    <a:pt x="3618512" y="0"/>
                  </a:moveTo>
                  <a:cubicBezTo>
                    <a:pt x="3730737" y="0"/>
                    <a:pt x="3821712" y="77771"/>
                    <a:pt x="3821712" y="173706"/>
                  </a:cubicBezTo>
                  <a:cubicBezTo>
                    <a:pt x="3821712" y="269641"/>
                    <a:pt x="3730737" y="347412"/>
                    <a:pt x="3618512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3821713" cy="3188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35101" y="3891359"/>
            <a:ext cx="9865520" cy="703673"/>
            <a:chOff x="0" y="0"/>
            <a:chExt cx="4870731" cy="3474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70731" cy="347412"/>
            </a:xfrm>
            <a:custGeom>
              <a:avLst/>
              <a:gdLst/>
              <a:ahLst/>
              <a:cxnLst/>
              <a:rect r="r" b="b" t="t" l="l"/>
              <a:pathLst>
                <a:path h="347412" w="4870731">
                  <a:moveTo>
                    <a:pt x="4667531" y="0"/>
                  </a:moveTo>
                  <a:cubicBezTo>
                    <a:pt x="4779755" y="0"/>
                    <a:pt x="4870731" y="77771"/>
                    <a:pt x="4870731" y="173706"/>
                  </a:cubicBezTo>
                  <a:cubicBezTo>
                    <a:pt x="4870731" y="269641"/>
                    <a:pt x="4779755" y="347412"/>
                    <a:pt x="4667531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4870731" cy="3188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35101" y="4668875"/>
            <a:ext cx="8766509" cy="788239"/>
            <a:chOff x="0" y="0"/>
            <a:chExt cx="4328135" cy="3891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328135" cy="389164"/>
            </a:xfrm>
            <a:custGeom>
              <a:avLst/>
              <a:gdLst/>
              <a:ahLst/>
              <a:cxnLst/>
              <a:rect r="r" b="b" t="t" l="l"/>
              <a:pathLst>
                <a:path h="389164" w="4328135">
                  <a:moveTo>
                    <a:pt x="4124935" y="0"/>
                  </a:moveTo>
                  <a:cubicBezTo>
                    <a:pt x="4237159" y="0"/>
                    <a:pt x="4328135" y="87117"/>
                    <a:pt x="4328135" y="194582"/>
                  </a:cubicBezTo>
                  <a:cubicBezTo>
                    <a:pt x="4328135" y="302046"/>
                    <a:pt x="4237159" y="389164"/>
                    <a:pt x="4124935" y="389164"/>
                  </a:cubicBezTo>
                  <a:lnTo>
                    <a:pt x="203200" y="389164"/>
                  </a:lnTo>
                  <a:cubicBezTo>
                    <a:pt x="90976" y="389164"/>
                    <a:pt x="0" y="302046"/>
                    <a:pt x="0" y="194582"/>
                  </a:cubicBezTo>
                  <a:cubicBezTo>
                    <a:pt x="0" y="8711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4328135" cy="3605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07090" y="3302803"/>
            <a:ext cx="747669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Breakfast (Main dish + Protein + Diary)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080318"/>
            <a:ext cx="8854894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Lunch (Rice/Roti + Protein + Vegetables + Diary)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2573" y="4857834"/>
            <a:ext cx="8384099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Dinner (Main Dish + Protein + Diary + Vegetable salad) 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Simple formula to follow a balanced diet</a:t>
            </a:r>
            <a:r>
              <a:rPr lang="en-US" sz="6000">
                <a:solidFill>
                  <a:srgbClr val="000000"/>
                </a:solidFill>
                <a:latin typeface="IBM Plex Sans"/>
              </a:rPr>
              <a:t>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07090" y="5723814"/>
            <a:ext cx="1244311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Italics"/>
              </a:rPr>
              <a:t>Please note this is generic diet it will depend a lot on you personal body and genetics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5101" y="3113844"/>
            <a:ext cx="7740765" cy="703673"/>
            <a:chOff x="0" y="0"/>
            <a:chExt cx="3821713" cy="347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21712" cy="347412"/>
            </a:xfrm>
            <a:custGeom>
              <a:avLst/>
              <a:gdLst/>
              <a:ahLst/>
              <a:cxnLst/>
              <a:rect r="r" b="b" t="t" l="l"/>
              <a:pathLst>
                <a:path h="347412" w="3821712">
                  <a:moveTo>
                    <a:pt x="3618512" y="0"/>
                  </a:moveTo>
                  <a:cubicBezTo>
                    <a:pt x="3730737" y="0"/>
                    <a:pt x="3821712" y="77771"/>
                    <a:pt x="3821712" y="173706"/>
                  </a:cubicBezTo>
                  <a:cubicBezTo>
                    <a:pt x="3821712" y="269641"/>
                    <a:pt x="3730737" y="347412"/>
                    <a:pt x="3618512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3821713" cy="3188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07090" y="3302803"/>
            <a:ext cx="747669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Breakfast (Main dish + Protein + Diary)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Balanced healthy eating combinations</a:t>
            </a:r>
            <a:r>
              <a:rPr lang="en-US" sz="6000">
                <a:solidFill>
                  <a:srgbClr val="000000"/>
                </a:solidFill>
                <a:latin typeface="IBM Plex Sans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7090" y="8346787"/>
            <a:ext cx="1244311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Italics"/>
              </a:rPr>
              <a:t>Please note this is generic diet it will depend a lot on you personal body and genetics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4040993"/>
            <a:ext cx="9607386" cy="2011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Dosa (2) + Vegetable Sambar (1 cup) + Boiled egg/glass of milk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Idli (3) + Mint chutney (5 tbsp) + Boiled egg/glass of milk 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Vegetable Upma (1 cup) + Curd (1 cup)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Vegetable poha (1 cup) + Curd (1 cup)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Pongal (1/2 cup) + Vegetable Sambar (1 cup) + Boiled egg/glass of milk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5101" y="3113844"/>
            <a:ext cx="8400172" cy="703673"/>
            <a:chOff x="0" y="0"/>
            <a:chExt cx="4147270" cy="347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7270" cy="347412"/>
            </a:xfrm>
            <a:custGeom>
              <a:avLst/>
              <a:gdLst/>
              <a:ahLst/>
              <a:cxnLst/>
              <a:rect r="r" b="b" t="t" l="l"/>
              <a:pathLst>
                <a:path h="347412" w="4147270">
                  <a:moveTo>
                    <a:pt x="3944070" y="0"/>
                  </a:moveTo>
                  <a:cubicBezTo>
                    <a:pt x="4056294" y="0"/>
                    <a:pt x="4147270" y="77771"/>
                    <a:pt x="4147270" y="173706"/>
                  </a:cubicBezTo>
                  <a:cubicBezTo>
                    <a:pt x="4147270" y="269641"/>
                    <a:pt x="4056294" y="347412"/>
                    <a:pt x="3944070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4147270" cy="3188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07090" y="3302803"/>
            <a:ext cx="747669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Lunch (Rice/Roti + Protein + Vegetables + Diary)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Balanced healthy eating combinations</a:t>
            </a:r>
            <a:r>
              <a:rPr lang="en-US" sz="6000">
                <a:solidFill>
                  <a:srgbClr val="000000"/>
                </a:solidFill>
                <a:latin typeface="IBM Plex Sans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7090" y="8346787"/>
            <a:ext cx="1244311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Italics"/>
              </a:rPr>
              <a:t>Please note this is generic diet it will depend a lot on you personal body and genetics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4040993"/>
            <a:ext cx="9607386" cy="2678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Rice (1 cup) + Vegetable sabji (1 cup) + Dhal (1 cup) + Buttermilk (1 glass) + Vegetable salad (1 cup)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Rice (1 cup) + Egg bhurji (1 cup) + Sambhar (1 cup) + Buttermilk (1 glass)+ Vegetable salad (1 cup) 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Rice (1 cup) + Rasam (1 cup) + Boiled egg (1)+ Curd (1 cup)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Roti (1-2) + Dhal + Boiled Egg (1)+ Curd (1 cup)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Vegetable/Chicken Biriyani (1 cup) + Raita (1 cup)</a:t>
            </a:r>
          </a:p>
          <a:p>
            <a:pPr>
              <a:lnSpc>
                <a:spcPts val="2640"/>
              </a:lnSpc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5101" y="3113844"/>
            <a:ext cx="9367301" cy="703673"/>
            <a:chOff x="0" y="0"/>
            <a:chExt cx="4624754" cy="347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4754" cy="347412"/>
            </a:xfrm>
            <a:custGeom>
              <a:avLst/>
              <a:gdLst/>
              <a:ahLst/>
              <a:cxnLst/>
              <a:rect r="r" b="b" t="t" l="l"/>
              <a:pathLst>
                <a:path h="347412" w="4624754">
                  <a:moveTo>
                    <a:pt x="4421554" y="0"/>
                  </a:moveTo>
                  <a:cubicBezTo>
                    <a:pt x="4533778" y="0"/>
                    <a:pt x="4624754" y="77771"/>
                    <a:pt x="4624754" y="173706"/>
                  </a:cubicBezTo>
                  <a:cubicBezTo>
                    <a:pt x="4624754" y="269641"/>
                    <a:pt x="4533778" y="347412"/>
                    <a:pt x="4421554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4624754" cy="3188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07090" y="3302803"/>
            <a:ext cx="8546396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Dinner (Main Dish + Protein + Diary + Vegetable salad)</a:t>
            </a:r>
            <a:r>
              <a:rPr lang="en-US" sz="2400">
                <a:solidFill>
                  <a:srgbClr val="FFFFFF"/>
                </a:solidFill>
                <a:latin typeface="IBM Plex Sans Bold"/>
              </a:rPr>
              <a:t> 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Balanced healthy eating combinations</a:t>
            </a:r>
            <a:r>
              <a:rPr lang="en-US" sz="6000">
                <a:solidFill>
                  <a:srgbClr val="000000"/>
                </a:solidFill>
                <a:latin typeface="IBM Plex Sans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7090" y="8346787"/>
            <a:ext cx="1244311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Italics"/>
              </a:rPr>
              <a:t>Please note this is generic diet it will depend a lot on you personal body and genetics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4040993"/>
            <a:ext cx="9607386" cy="2678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Roti (1-2) + Panner Bhurji (1 cup) + Buttermilk (1 glass) + Vegetable salad (1 cup)</a:t>
            </a:r>
            <a:r>
              <a:rPr lang="en-US" sz="2400">
                <a:solidFill>
                  <a:srgbClr val="000000"/>
                </a:solidFill>
                <a:latin typeface="IBM Plex Sans"/>
              </a:rPr>
              <a:t> 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Roti (1-2) + Soya curry (1 cup) + Buttermilk (1 cup) + Vegetable salad (1 cup) 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Idli (3) + Dhal (1 cup) + Curd (1 cup)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Dosa (2) + Rajma curry (1 cup) + Curd (1 cup)</a:t>
            </a:r>
          </a:p>
          <a:p>
            <a:pPr marL="518160" indent="-259080" lvl="1">
              <a:lnSpc>
                <a:spcPts val="264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Rice (1/2 cup) + Vegetable sambar (1 cup) + Curd (1 cup) + Vegetable salad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List of Pre biotics and Pro biotics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07090" y="8346787"/>
            <a:ext cx="1244311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Italics"/>
              </a:rPr>
              <a:t>Please note this is generic diet it will depend a lot on you personal body and genetics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28700" y="3324485"/>
            <a:ext cx="4282916" cy="703673"/>
            <a:chOff x="0" y="0"/>
            <a:chExt cx="2114529" cy="34741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14529" cy="347412"/>
            </a:xfrm>
            <a:custGeom>
              <a:avLst/>
              <a:gdLst/>
              <a:ahLst/>
              <a:cxnLst/>
              <a:rect r="r" b="b" t="t" l="l"/>
              <a:pathLst>
                <a:path h="347412" w="2114529">
                  <a:moveTo>
                    <a:pt x="1911329" y="0"/>
                  </a:moveTo>
                  <a:cubicBezTo>
                    <a:pt x="2023554" y="0"/>
                    <a:pt x="2114529" y="77771"/>
                    <a:pt x="2114529" y="173706"/>
                  </a:cubicBezTo>
                  <a:cubicBezTo>
                    <a:pt x="2114529" y="269641"/>
                    <a:pt x="2023554" y="347412"/>
                    <a:pt x="1911329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9050"/>
              <a:ext cx="2114529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4102000"/>
            <a:ext cx="4282916" cy="703673"/>
            <a:chOff x="0" y="0"/>
            <a:chExt cx="2114529" cy="34741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14529" cy="347412"/>
            </a:xfrm>
            <a:custGeom>
              <a:avLst/>
              <a:gdLst/>
              <a:ahLst/>
              <a:cxnLst/>
              <a:rect r="r" b="b" t="t" l="l"/>
              <a:pathLst>
                <a:path h="347412" w="2114529">
                  <a:moveTo>
                    <a:pt x="1911329" y="0"/>
                  </a:moveTo>
                  <a:cubicBezTo>
                    <a:pt x="2023554" y="0"/>
                    <a:pt x="2114529" y="77771"/>
                    <a:pt x="2114529" y="173706"/>
                  </a:cubicBezTo>
                  <a:cubicBezTo>
                    <a:pt x="2114529" y="269641"/>
                    <a:pt x="2023554" y="347412"/>
                    <a:pt x="1911329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9050"/>
              <a:ext cx="2114529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4879516"/>
            <a:ext cx="4282916" cy="703673"/>
            <a:chOff x="0" y="0"/>
            <a:chExt cx="2114529" cy="34741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14529" cy="347412"/>
            </a:xfrm>
            <a:custGeom>
              <a:avLst/>
              <a:gdLst/>
              <a:ahLst/>
              <a:cxnLst/>
              <a:rect r="r" b="b" t="t" l="l"/>
              <a:pathLst>
                <a:path h="347412" w="2114529">
                  <a:moveTo>
                    <a:pt x="1911329" y="0"/>
                  </a:moveTo>
                  <a:cubicBezTo>
                    <a:pt x="2023554" y="0"/>
                    <a:pt x="2114529" y="77771"/>
                    <a:pt x="2114529" y="173706"/>
                  </a:cubicBezTo>
                  <a:cubicBezTo>
                    <a:pt x="2114529" y="269641"/>
                    <a:pt x="2023554" y="347412"/>
                    <a:pt x="1911329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19050"/>
              <a:ext cx="2114529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28700" y="5661375"/>
            <a:ext cx="4282916" cy="703673"/>
            <a:chOff x="0" y="0"/>
            <a:chExt cx="2114529" cy="34741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114529" cy="347412"/>
            </a:xfrm>
            <a:custGeom>
              <a:avLst/>
              <a:gdLst/>
              <a:ahLst/>
              <a:cxnLst/>
              <a:rect r="r" b="b" t="t" l="l"/>
              <a:pathLst>
                <a:path h="347412" w="2114529">
                  <a:moveTo>
                    <a:pt x="1911329" y="0"/>
                  </a:moveTo>
                  <a:cubicBezTo>
                    <a:pt x="2023554" y="0"/>
                    <a:pt x="2114529" y="77771"/>
                    <a:pt x="2114529" y="173706"/>
                  </a:cubicBezTo>
                  <a:cubicBezTo>
                    <a:pt x="2114529" y="269641"/>
                    <a:pt x="2023554" y="347412"/>
                    <a:pt x="1911329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19050"/>
              <a:ext cx="2114529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028700" y="6443234"/>
            <a:ext cx="4282916" cy="703673"/>
            <a:chOff x="0" y="0"/>
            <a:chExt cx="2114529" cy="34741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114529" cy="347412"/>
            </a:xfrm>
            <a:custGeom>
              <a:avLst/>
              <a:gdLst/>
              <a:ahLst/>
              <a:cxnLst/>
              <a:rect r="r" b="b" t="t" l="l"/>
              <a:pathLst>
                <a:path h="347412" w="2114529">
                  <a:moveTo>
                    <a:pt x="1911329" y="0"/>
                  </a:moveTo>
                  <a:cubicBezTo>
                    <a:pt x="2023554" y="0"/>
                    <a:pt x="2114529" y="77771"/>
                    <a:pt x="2114529" y="173706"/>
                  </a:cubicBezTo>
                  <a:cubicBezTo>
                    <a:pt x="2114529" y="269641"/>
                    <a:pt x="2023554" y="347412"/>
                    <a:pt x="1911329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19050"/>
              <a:ext cx="2114529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467443" y="3513444"/>
            <a:ext cx="3245855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Garlic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67443" y="4290959"/>
            <a:ext cx="3844173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Onions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467443" y="5068475"/>
            <a:ext cx="3245855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Banana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67443" y="5849889"/>
            <a:ext cx="3844173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Green leafy Vegetables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67443" y="6594538"/>
            <a:ext cx="3245855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Mushrooms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5492812" y="3324485"/>
            <a:ext cx="4063114" cy="703673"/>
            <a:chOff x="0" y="0"/>
            <a:chExt cx="2006010" cy="34741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006010" cy="347412"/>
            </a:xfrm>
            <a:custGeom>
              <a:avLst/>
              <a:gdLst/>
              <a:ahLst/>
              <a:cxnLst/>
              <a:rect r="r" b="b" t="t" l="l"/>
              <a:pathLst>
                <a:path h="347412" w="2006010">
                  <a:moveTo>
                    <a:pt x="1802810" y="0"/>
                  </a:moveTo>
                  <a:cubicBezTo>
                    <a:pt x="1915034" y="0"/>
                    <a:pt x="2006010" y="77771"/>
                    <a:pt x="2006010" y="173706"/>
                  </a:cubicBezTo>
                  <a:cubicBezTo>
                    <a:pt x="2006010" y="269641"/>
                    <a:pt x="1915034" y="347412"/>
                    <a:pt x="1802810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19050"/>
              <a:ext cx="2006010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5492812" y="4102000"/>
            <a:ext cx="4063114" cy="703673"/>
            <a:chOff x="0" y="0"/>
            <a:chExt cx="2006010" cy="347412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2006010" cy="347412"/>
            </a:xfrm>
            <a:custGeom>
              <a:avLst/>
              <a:gdLst/>
              <a:ahLst/>
              <a:cxnLst/>
              <a:rect r="r" b="b" t="t" l="l"/>
              <a:pathLst>
                <a:path h="347412" w="2006010">
                  <a:moveTo>
                    <a:pt x="1802810" y="0"/>
                  </a:moveTo>
                  <a:cubicBezTo>
                    <a:pt x="1915034" y="0"/>
                    <a:pt x="2006010" y="77771"/>
                    <a:pt x="2006010" y="173706"/>
                  </a:cubicBezTo>
                  <a:cubicBezTo>
                    <a:pt x="2006010" y="269641"/>
                    <a:pt x="1915034" y="347412"/>
                    <a:pt x="1802810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19050"/>
              <a:ext cx="2006010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5492812" y="4879516"/>
            <a:ext cx="4063114" cy="703673"/>
            <a:chOff x="0" y="0"/>
            <a:chExt cx="2006010" cy="347412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2006010" cy="347412"/>
            </a:xfrm>
            <a:custGeom>
              <a:avLst/>
              <a:gdLst/>
              <a:ahLst/>
              <a:cxnLst/>
              <a:rect r="r" b="b" t="t" l="l"/>
              <a:pathLst>
                <a:path h="347412" w="2006010">
                  <a:moveTo>
                    <a:pt x="1802810" y="0"/>
                  </a:moveTo>
                  <a:cubicBezTo>
                    <a:pt x="1915034" y="0"/>
                    <a:pt x="2006010" y="77771"/>
                    <a:pt x="2006010" y="173706"/>
                  </a:cubicBezTo>
                  <a:cubicBezTo>
                    <a:pt x="2006010" y="269641"/>
                    <a:pt x="1915034" y="347412"/>
                    <a:pt x="1802810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19050"/>
              <a:ext cx="2006010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5492812" y="5661375"/>
            <a:ext cx="4063114" cy="703673"/>
            <a:chOff x="0" y="0"/>
            <a:chExt cx="2006010" cy="347412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2006010" cy="347412"/>
            </a:xfrm>
            <a:custGeom>
              <a:avLst/>
              <a:gdLst/>
              <a:ahLst/>
              <a:cxnLst/>
              <a:rect r="r" b="b" t="t" l="l"/>
              <a:pathLst>
                <a:path h="347412" w="2006010">
                  <a:moveTo>
                    <a:pt x="1802810" y="0"/>
                  </a:moveTo>
                  <a:cubicBezTo>
                    <a:pt x="1915034" y="0"/>
                    <a:pt x="2006010" y="77771"/>
                    <a:pt x="2006010" y="173706"/>
                  </a:cubicBezTo>
                  <a:cubicBezTo>
                    <a:pt x="2006010" y="269641"/>
                    <a:pt x="1915034" y="347412"/>
                    <a:pt x="1802810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19050"/>
              <a:ext cx="2006010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5492812" y="6443234"/>
            <a:ext cx="4063114" cy="703673"/>
            <a:chOff x="0" y="0"/>
            <a:chExt cx="2006010" cy="347412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2006010" cy="347412"/>
            </a:xfrm>
            <a:custGeom>
              <a:avLst/>
              <a:gdLst/>
              <a:ahLst/>
              <a:cxnLst/>
              <a:rect r="r" b="b" t="t" l="l"/>
              <a:pathLst>
                <a:path h="347412" w="2006010">
                  <a:moveTo>
                    <a:pt x="1802810" y="0"/>
                  </a:moveTo>
                  <a:cubicBezTo>
                    <a:pt x="1915034" y="0"/>
                    <a:pt x="2006010" y="77771"/>
                    <a:pt x="2006010" y="173706"/>
                  </a:cubicBezTo>
                  <a:cubicBezTo>
                    <a:pt x="2006010" y="269641"/>
                    <a:pt x="1915034" y="347412"/>
                    <a:pt x="1802810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19050"/>
              <a:ext cx="2006010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sp>
        <p:nvSpPr>
          <p:cNvPr name="TextBox 46" id="46"/>
          <p:cNvSpPr txBox="true"/>
          <p:nvPr/>
        </p:nvSpPr>
        <p:spPr>
          <a:xfrm rot="0">
            <a:off x="5909038" y="3513444"/>
            <a:ext cx="3079275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Cabbage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5909038" y="4239436"/>
            <a:ext cx="3646888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Apples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5909038" y="5081493"/>
            <a:ext cx="3483538" cy="284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64"/>
              </a:lnSpc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Watermelons 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5909038" y="5807155"/>
            <a:ext cx="3646888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Kidney beans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5909038" y="6589014"/>
            <a:ext cx="3483538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Oats</a:t>
            </a:r>
          </a:p>
        </p:txBody>
      </p:sp>
      <p:grpSp>
        <p:nvGrpSpPr>
          <p:cNvPr name="Group 51" id="51"/>
          <p:cNvGrpSpPr/>
          <p:nvPr/>
        </p:nvGrpSpPr>
        <p:grpSpPr>
          <a:xfrm rot="0">
            <a:off x="11037026" y="3285392"/>
            <a:ext cx="4458758" cy="703673"/>
            <a:chOff x="0" y="0"/>
            <a:chExt cx="2201345" cy="347412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2201345" cy="347412"/>
            </a:xfrm>
            <a:custGeom>
              <a:avLst/>
              <a:gdLst/>
              <a:ahLst/>
              <a:cxnLst/>
              <a:rect r="r" b="b" t="t" l="l"/>
              <a:pathLst>
                <a:path h="347412" w="2201345">
                  <a:moveTo>
                    <a:pt x="1998145" y="0"/>
                  </a:moveTo>
                  <a:cubicBezTo>
                    <a:pt x="2110369" y="0"/>
                    <a:pt x="2201345" y="77771"/>
                    <a:pt x="2201345" y="173706"/>
                  </a:cubicBezTo>
                  <a:cubicBezTo>
                    <a:pt x="2201345" y="269641"/>
                    <a:pt x="2110369" y="347412"/>
                    <a:pt x="1998145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19050"/>
              <a:ext cx="2201345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11037026" y="4062907"/>
            <a:ext cx="4458758" cy="703673"/>
            <a:chOff x="0" y="0"/>
            <a:chExt cx="2201345" cy="347412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2201345" cy="347412"/>
            </a:xfrm>
            <a:custGeom>
              <a:avLst/>
              <a:gdLst/>
              <a:ahLst/>
              <a:cxnLst/>
              <a:rect r="r" b="b" t="t" l="l"/>
              <a:pathLst>
                <a:path h="347412" w="2201345">
                  <a:moveTo>
                    <a:pt x="1998145" y="0"/>
                  </a:moveTo>
                  <a:cubicBezTo>
                    <a:pt x="2110369" y="0"/>
                    <a:pt x="2201345" y="77771"/>
                    <a:pt x="2201345" y="173706"/>
                  </a:cubicBezTo>
                  <a:cubicBezTo>
                    <a:pt x="2201345" y="269641"/>
                    <a:pt x="2110369" y="347412"/>
                    <a:pt x="1998145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56" id="56"/>
            <p:cNvSpPr txBox="true"/>
            <p:nvPr/>
          </p:nvSpPr>
          <p:spPr>
            <a:xfrm>
              <a:off x="0" y="19050"/>
              <a:ext cx="2201345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57" id="57"/>
          <p:cNvGrpSpPr/>
          <p:nvPr/>
        </p:nvGrpSpPr>
        <p:grpSpPr>
          <a:xfrm rot="0">
            <a:off x="11037026" y="4840423"/>
            <a:ext cx="4458758" cy="703673"/>
            <a:chOff x="0" y="0"/>
            <a:chExt cx="2201345" cy="347412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2201345" cy="347412"/>
            </a:xfrm>
            <a:custGeom>
              <a:avLst/>
              <a:gdLst/>
              <a:ahLst/>
              <a:cxnLst/>
              <a:rect r="r" b="b" t="t" l="l"/>
              <a:pathLst>
                <a:path h="347412" w="2201345">
                  <a:moveTo>
                    <a:pt x="1998145" y="0"/>
                  </a:moveTo>
                  <a:cubicBezTo>
                    <a:pt x="2110369" y="0"/>
                    <a:pt x="2201345" y="77771"/>
                    <a:pt x="2201345" y="173706"/>
                  </a:cubicBezTo>
                  <a:cubicBezTo>
                    <a:pt x="2201345" y="269641"/>
                    <a:pt x="2110369" y="347412"/>
                    <a:pt x="1998145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59" id="59"/>
            <p:cNvSpPr txBox="true"/>
            <p:nvPr/>
          </p:nvSpPr>
          <p:spPr>
            <a:xfrm>
              <a:off x="0" y="19050"/>
              <a:ext cx="2201345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60" id="60"/>
          <p:cNvGrpSpPr/>
          <p:nvPr/>
        </p:nvGrpSpPr>
        <p:grpSpPr>
          <a:xfrm rot="0">
            <a:off x="11037026" y="5622282"/>
            <a:ext cx="4458758" cy="703673"/>
            <a:chOff x="0" y="0"/>
            <a:chExt cx="2201345" cy="347412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2201345" cy="347412"/>
            </a:xfrm>
            <a:custGeom>
              <a:avLst/>
              <a:gdLst/>
              <a:ahLst/>
              <a:cxnLst/>
              <a:rect r="r" b="b" t="t" l="l"/>
              <a:pathLst>
                <a:path h="347412" w="2201345">
                  <a:moveTo>
                    <a:pt x="1998145" y="0"/>
                  </a:moveTo>
                  <a:cubicBezTo>
                    <a:pt x="2110369" y="0"/>
                    <a:pt x="2201345" y="77771"/>
                    <a:pt x="2201345" y="173706"/>
                  </a:cubicBezTo>
                  <a:cubicBezTo>
                    <a:pt x="2201345" y="269641"/>
                    <a:pt x="2110369" y="347412"/>
                    <a:pt x="1998145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62" id="62"/>
            <p:cNvSpPr txBox="true"/>
            <p:nvPr/>
          </p:nvSpPr>
          <p:spPr>
            <a:xfrm>
              <a:off x="0" y="19050"/>
              <a:ext cx="2201345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sp>
        <p:nvSpPr>
          <p:cNvPr name="TextBox 63" id="63"/>
          <p:cNvSpPr txBox="true"/>
          <p:nvPr/>
        </p:nvSpPr>
        <p:spPr>
          <a:xfrm rot="0">
            <a:off x="11493782" y="3474351"/>
            <a:ext cx="3379119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Curd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1493782" y="4251866"/>
            <a:ext cx="400200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Fermented batter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11493782" y="5029382"/>
            <a:ext cx="3379119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Kombucha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11493782" y="5810796"/>
            <a:ext cx="4002002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Dark chocolates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107090" y="2822041"/>
            <a:ext cx="3777224" cy="347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6"/>
              </a:lnSpc>
            </a:pPr>
            <a:r>
              <a:rPr lang="en-US" sz="2054" spc="123">
                <a:solidFill>
                  <a:srgbClr val="000000"/>
                </a:solidFill>
                <a:latin typeface="IBM Plex Sans Bold"/>
              </a:rPr>
              <a:t>Prebiotics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11037026" y="2802495"/>
            <a:ext cx="4458758" cy="347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6"/>
              </a:lnSpc>
            </a:pPr>
            <a:r>
              <a:rPr lang="en-US" sz="2054" spc="123">
                <a:solidFill>
                  <a:srgbClr val="000000"/>
                </a:solidFill>
                <a:latin typeface="IBM Plex Sans Bold"/>
              </a:rPr>
              <a:t>Probiotics</a:t>
            </a:r>
          </a:p>
        </p:txBody>
      </p:sp>
      <p:sp>
        <p:nvSpPr>
          <p:cNvPr name="Freeform 69" id="69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1073057" y="8386640"/>
            <a:ext cx="8077688" cy="0"/>
          </a:xfrm>
          <a:prstGeom prst="line">
            <a:avLst/>
          </a:prstGeom>
          <a:ln cap="rnd" w="19050">
            <a:solidFill>
              <a:srgbClr val="EEAD0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981952" y="169791"/>
            <a:ext cx="3919766" cy="8121599"/>
          </a:xfrm>
          <a:custGeom>
            <a:avLst/>
            <a:gdLst/>
            <a:ahLst/>
            <a:cxnLst/>
            <a:rect r="r" b="b" t="t" l="l"/>
            <a:pathLst>
              <a:path h="8121599" w="3919766">
                <a:moveTo>
                  <a:pt x="0" y="0"/>
                </a:moveTo>
                <a:lnTo>
                  <a:pt x="3919765" y="0"/>
                </a:lnTo>
                <a:lnTo>
                  <a:pt x="3919765" y="8121599"/>
                </a:lnTo>
                <a:lnTo>
                  <a:pt x="0" y="81215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422873" y="8611650"/>
            <a:ext cx="11702427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IBM Plex Sans Bold"/>
              </a:rPr>
              <a:t>20% OFF on Personal Counseling Therapy Sessions on App</a:t>
            </a:r>
          </a:p>
        </p:txBody>
      </p:sp>
      <p:sp>
        <p:nvSpPr>
          <p:cNvPr name="AutoShape 10" id="10"/>
          <p:cNvSpPr/>
          <p:nvPr/>
        </p:nvSpPr>
        <p:spPr>
          <a:xfrm rot="0">
            <a:off x="-988811" y="973138"/>
            <a:ext cx="8077688" cy="0"/>
          </a:xfrm>
          <a:prstGeom prst="line">
            <a:avLst/>
          </a:prstGeom>
          <a:ln cap="rnd" w="19050">
            <a:solidFill>
              <a:srgbClr val="EEAD0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028700" y="2954275"/>
            <a:ext cx="3564883" cy="920833"/>
          </a:xfrm>
          <a:custGeom>
            <a:avLst/>
            <a:gdLst/>
            <a:ahLst/>
            <a:cxnLst/>
            <a:rect r="r" b="b" t="t" l="l"/>
            <a:pathLst>
              <a:path h="920833" w="3564883">
                <a:moveTo>
                  <a:pt x="0" y="0"/>
                </a:moveTo>
                <a:lnTo>
                  <a:pt x="3564883" y="0"/>
                </a:lnTo>
                <a:lnTo>
                  <a:pt x="3564883" y="920832"/>
                </a:lnTo>
                <a:lnTo>
                  <a:pt x="0" y="920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144000" y="2855835"/>
            <a:ext cx="2725972" cy="1172473"/>
          </a:xfrm>
          <a:custGeom>
            <a:avLst/>
            <a:gdLst/>
            <a:ahLst/>
            <a:cxnLst/>
            <a:rect r="r" b="b" t="t" l="l"/>
            <a:pathLst>
              <a:path h="1172473" w="2725972">
                <a:moveTo>
                  <a:pt x="0" y="0"/>
                </a:moveTo>
                <a:lnTo>
                  <a:pt x="2725972" y="0"/>
                </a:lnTo>
                <a:lnTo>
                  <a:pt x="2725972" y="1172473"/>
                </a:lnTo>
                <a:lnTo>
                  <a:pt x="0" y="1172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6289" t="-33570" r="-10627" b="-32412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80043" y="1329353"/>
            <a:ext cx="6142829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IBM Plex Sans"/>
              </a:rPr>
              <a:t>Thank You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357534" y="4812252"/>
            <a:ext cx="4446048" cy="4446048"/>
          </a:xfrm>
          <a:custGeom>
            <a:avLst/>
            <a:gdLst/>
            <a:ahLst/>
            <a:cxnLst/>
            <a:rect r="r" b="b" t="t" l="l"/>
            <a:pathLst>
              <a:path h="4446048" w="4446048">
                <a:moveTo>
                  <a:pt x="0" y="0"/>
                </a:moveTo>
                <a:lnTo>
                  <a:pt x="4446048" y="0"/>
                </a:lnTo>
                <a:lnTo>
                  <a:pt x="4446048" y="4446048"/>
                </a:lnTo>
                <a:lnTo>
                  <a:pt x="0" y="44460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5258224" y="2541787"/>
            <a:ext cx="3244268" cy="1800569"/>
          </a:xfrm>
          <a:custGeom>
            <a:avLst/>
            <a:gdLst/>
            <a:ahLst/>
            <a:cxnLst/>
            <a:rect r="r" b="b" t="t" l="l"/>
            <a:pathLst>
              <a:path h="1800569" w="3244268">
                <a:moveTo>
                  <a:pt x="0" y="0"/>
                </a:moveTo>
                <a:lnTo>
                  <a:pt x="3244268" y="0"/>
                </a:lnTo>
                <a:lnTo>
                  <a:pt x="3244268" y="1800569"/>
                </a:lnTo>
                <a:lnTo>
                  <a:pt x="0" y="18005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87501" y="97845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770713" y="1740680"/>
            <a:ext cx="5099692" cy="3402820"/>
          </a:xfrm>
          <a:custGeom>
            <a:avLst/>
            <a:gdLst/>
            <a:ahLst/>
            <a:cxnLst/>
            <a:rect r="r" b="b" t="t" l="l"/>
            <a:pathLst>
              <a:path h="3402820" w="5099692">
                <a:moveTo>
                  <a:pt x="0" y="0"/>
                </a:moveTo>
                <a:lnTo>
                  <a:pt x="5099692" y="0"/>
                </a:lnTo>
                <a:lnTo>
                  <a:pt x="5099692" y="3402820"/>
                </a:lnTo>
                <a:lnTo>
                  <a:pt x="0" y="34028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024487" y="1740680"/>
            <a:ext cx="3502636" cy="3402820"/>
          </a:xfrm>
          <a:custGeom>
            <a:avLst/>
            <a:gdLst/>
            <a:ahLst/>
            <a:cxnLst/>
            <a:rect r="r" b="b" t="t" l="l"/>
            <a:pathLst>
              <a:path h="3402820" w="3502636">
                <a:moveTo>
                  <a:pt x="0" y="0"/>
                </a:moveTo>
                <a:lnTo>
                  <a:pt x="3502636" y="0"/>
                </a:lnTo>
                <a:lnTo>
                  <a:pt x="3502636" y="3402820"/>
                </a:lnTo>
                <a:lnTo>
                  <a:pt x="0" y="34028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679523" y="1740680"/>
            <a:ext cx="3351399" cy="3402820"/>
          </a:xfrm>
          <a:custGeom>
            <a:avLst/>
            <a:gdLst/>
            <a:ahLst/>
            <a:cxnLst/>
            <a:rect r="r" b="b" t="t" l="l"/>
            <a:pathLst>
              <a:path h="3402820" w="3351399">
                <a:moveTo>
                  <a:pt x="0" y="0"/>
                </a:moveTo>
                <a:lnTo>
                  <a:pt x="3351399" y="0"/>
                </a:lnTo>
                <a:lnTo>
                  <a:pt x="3351399" y="3402820"/>
                </a:lnTo>
                <a:lnTo>
                  <a:pt x="0" y="34028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798390" y="5276036"/>
            <a:ext cx="4539741" cy="3404806"/>
          </a:xfrm>
          <a:custGeom>
            <a:avLst/>
            <a:gdLst/>
            <a:ahLst/>
            <a:cxnLst/>
            <a:rect r="r" b="b" t="t" l="l"/>
            <a:pathLst>
              <a:path h="3404806" w="4539741">
                <a:moveTo>
                  <a:pt x="0" y="0"/>
                </a:moveTo>
                <a:lnTo>
                  <a:pt x="4539741" y="0"/>
                </a:lnTo>
                <a:lnTo>
                  <a:pt x="4539741" y="3404805"/>
                </a:lnTo>
                <a:lnTo>
                  <a:pt x="0" y="34048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6024487" y="5276036"/>
            <a:ext cx="4527635" cy="3404806"/>
          </a:xfrm>
          <a:custGeom>
            <a:avLst/>
            <a:gdLst/>
            <a:ahLst/>
            <a:cxnLst/>
            <a:rect r="r" b="b" t="t" l="l"/>
            <a:pathLst>
              <a:path h="3404806" w="4527635">
                <a:moveTo>
                  <a:pt x="0" y="0"/>
                </a:moveTo>
                <a:lnTo>
                  <a:pt x="4527635" y="0"/>
                </a:lnTo>
                <a:lnTo>
                  <a:pt x="4527635" y="3404805"/>
                </a:lnTo>
                <a:lnTo>
                  <a:pt x="0" y="34048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770713" y="5276036"/>
            <a:ext cx="5099692" cy="3404806"/>
          </a:xfrm>
          <a:custGeom>
            <a:avLst/>
            <a:gdLst/>
            <a:ahLst/>
            <a:cxnLst/>
            <a:rect r="r" b="b" t="t" l="l"/>
            <a:pathLst>
              <a:path h="3404806" w="5099692">
                <a:moveTo>
                  <a:pt x="0" y="0"/>
                </a:moveTo>
                <a:lnTo>
                  <a:pt x="5099692" y="0"/>
                </a:lnTo>
                <a:lnTo>
                  <a:pt x="5099692" y="3404805"/>
                </a:lnTo>
                <a:lnTo>
                  <a:pt x="0" y="340480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600840" y="693018"/>
            <a:ext cx="9565983" cy="8565282"/>
          </a:xfrm>
          <a:custGeom>
            <a:avLst/>
            <a:gdLst/>
            <a:ahLst/>
            <a:cxnLst/>
            <a:rect r="r" b="b" t="t" l="l"/>
            <a:pathLst>
              <a:path h="8565282" w="9565983">
                <a:moveTo>
                  <a:pt x="0" y="0"/>
                </a:moveTo>
                <a:lnTo>
                  <a:pt x="9565983" y="0"/>
                </a:lnTo>
                <a:lnTo>
                  <a:pt x="9565983" y="8565282"/>
                </a:lnTo>
                <a:lnTo>
                  <a:pt x="0" y="8565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053" r="0" b="-2979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087" t="-33320" r="0" b="-38832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250115" y="1975171"/>
            <a:ext cx="3657600" cy="283464"/>
          </a:xfrm>
          <a:custGeom>
            <a:avLst/>
            <a:gdLst/>
            <a:ahLst/>
            <a:cxnLst/>
            <a:rect r="r" b="b" t="t" l="l"/>
            <a:pathLst>
              <a:path h="283464" w="3657600">
                <a:moveTo>
                  <a:pt x="0" y="0"/>
                </a:moveTo>
                <a:lnTo>
                  <a:pt x="3657600" y="0"/>
                </a:lnTo>
                <a:lnTo>
                  <a:pt x="3657600" y="283464"/>
                </a:lnTo>
                <a:lnTo>
                  <a:pt x="0" y="2834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650885"/>
            <a:ext cx="5457463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Healthy Plate Composition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38584" y="5557366"/>
            <a:ext cx="618049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Breakfast, lunch and dinner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35101" y="3159735"/>
            <a:ext cx="9987329" cy="703673"/>
            <a:chOff x="0" y="0"/>
            <a:chExt cx="4930869" cy="34741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930869" cy="347412"/>
            </a:xfrm>
            <a:custGeom>
              <a:avLst/>
              <a:gdLst/>
              <a:ahLst/>
              <a:cxnLst/>
              <a:rect r="r" b="b" t="t" l="l"/>
              <a:pathLst>
                <a:path h="347412" w="4930869">
                  <a:moveTo>
                    <a:pt x="4727669" y="0"/>
                  </a:moveTo>
                  <a:cubicBezTo>
                    <a:pt x="4839894" y="0"/>
                    <a:pt x="4930869" y="77771"/>
                    <a:pt x="4930869" y="173706"/>
                  </a:cubicBezTo>
                  <a:cubicBezTo>
                    <a:pt x="4930869" y="269641"/>
                    <a:pt x="4839894" y="347412"/>
                    <a:pt x="4727669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4930869" cy="3188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35101" y="3937250"/>
            <a:ext cx="9987329" cy="2410141"/>
            <a:chOff x="0" y="0"/>
            <a:chExt cx="4930869" cy="118991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930869" cy="1189917"/>
            </a:xfrm>
            <a:custGeom>
              <a:avLst/>
              <a:gdLst/>
              <a:ahLst/>
              <a:cxnLst/>
              <a:rect r="r" b="b" t="t" l="l"/>
              <a:pathLst>
                <a:path h="1189917" w="4930869">
                  <a:moveTo>
                    <a:pt x="4727669" y="0"/>
                  </a:moveTo>
                  <a:cubicBezTo>
                    <a:pt x="4839894" y="0"/>
                    <a:pt x="4930869" y="266372"/>
                    <a:pt x="4930869" y="594959"/>
                  </a:cubicBezTo>
                  <a:cubicBezTo>
                    <a:pt x="4930869" y="923545"/>
                    <a:pt x="4839894" y="1189917"/>
                    <a:pt x="4727669" y="1189917"/>
                  </a:cubicBezTo>
                  <a:lnTo>
                    <a:pt x="203200" y="1189917"/>
                  </a:lnTo>
                  <a:cubicBezTo>
                    <a:pt x="90976" y="1189917"/>
                    <a:pt x="0" y="923545"/>
                    <a:pt x="0" y="594959"/>
                  </a:cubicBezTo>
                  <a:cubicBezTo>
                    <a:pt x="0" y="266372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28575"/>
              <a:ext cx="4930869" cy="11613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35101" y="6423592"/>
            <a:ext cx="9987329" cy="703673"/>
            <a:chOff x="0" y="0"/>
            <a:chExt cx="4930869" cy="34741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930869" cy="347412"/>
            </a:xfrm>
            <a:custGeom>
              <a:avLst/>
              <a:gdLst/>
              <a:ahLst/>
              <a:cxnLst/>
              <a:rect r="r" b="b" t="t" l="l"/>
              <a:pathLst>
                <a:path h="347412" w="4930869">
                  <a:moveTo>
                    <a:pt x="4727669" y="0"/>
                  </a:moveTo>
                  <a:cubicBezTo>
                    <a:pt x="4839894" y="0"/>
                    <a:pt x="4930869" y="77771"/>
                    <a:pt x="4930869" y="173706"/>
                  </a:cubicBezTo>
                  <a:cubicBezTo>
                    <a:pt x="4930869" y="269641"/>
                    <a:pt x="4839894" y="347412"/>
                    <a:pt x="4727669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28575"/>
              <a:ext cx="4930869" cy="3188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1250510" y="3663180"/>
            <a:ext cx="6236260" cy="4248055"/>
          </a:xfrm>
          <a:custGeom>
            <a:avLst/>
            <a:gdLst/>
            <a:ahLst/>
            <a:cxnLst/>
            <a:rect r="r" b="b" t="t" l="l"/>
            <a:pathLst>
              <a:path h="4248055" w="6236260">
                <a:moveTo>
                  <a:pt x="0" y="0"/>
                </a:moveTo>
                <a:lnTo>
                  <a:pt x="6236261" y="0"/>
                </a:lnTo>
                <a:lnTo>
                  <a:pt x="6236261" y="4248055"/>
                </a:lnTo>
                <a:lnTo>
                  <a:pt x="0" y="42480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Checklist of Food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84957" y="3346065"/>
            <a:ext cx="8684952" cy="324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9"/>
              </a:lnSpc>
            </a:pPr>
            <a:r>
              <a:rPr lang="en-US" sz="2299">
                <a:solidFill>
                  <a:srgbClr val="FFFFFF"/>
                </a:solidFill>
                <a:latin typeface="IBM Plex Sans Bold"/>
              </a:rPr>
              <a:t>Vegetable - Any cut salad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46653" y="4147185"/>
            <a:ext cx="8964225" cy="2011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Diary – Buttermilk/Curd/Milk </a:t>
            </a:r>
          </a:p>
          <a:p>
            <a:pPr algn="ctr"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Or</a:t>
            </a:r>
          </a:p>
          <a:p>
            <a:pPr algn="ctr"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Non veg – Egg/chicken/fish (bhurji/gravy/boiled form)</a:t>
            </a:r>
          </a:p>
          <a:p>
            <a:pPr algn="ctr"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Or</a:t>
            </a:r>
          </a:p>
          <a:p>
            <a:pPr algn="ctr"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 Bold"/>
              </a:rPr>
              <a:t>Pulses – Moong/ Channa/Rajma/Cow pea/Soya bean/Meal maker (bhurji/gravy/boiled form salad)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84957" y="6591512"/>
            <a:ext cx="8487617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sz="2400">
                <a:solidFill>
                  <a:srgbClr val="FFFFFF"/>
                </a:solidFill>
                <a:latin typeface="IBM Plex Sans Bold"/>
              </a:rPr>
              <a:t>Main Dish – Rice/chapati varieties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1752580" y="7203465"/>
            <a:ext cx="8549706" cy="1415541"/>
            <a:chOff x="0" y="0"/>
            <a:chExt cx="4221097" cy="69887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221097" cy="698870"/>
            </a:xfrm>
            <a:custGeom>
              <a:avLst/>
              <a:gdLst/>
              <a:ahLst/>
              <a:cxnLst/>
              <a:rect r="r" b="b" t="t" l="l"/>
              <a:pathLst>
                <a:path h="698870" w="4221097">
                  <a:moveTo>
                    <a:pt x="4017897" y="0"/>
                  </a:moveTo>
                  <a:cubicBezTo>
                    <a:pt x="4130121" y="0"/>
                    <a:pt x="4221097" y="156447"/>
                    <a:pt x="4221097" y="349435"/>
                  </a:cubicBezTo>
                  <a:cubicBezTo>
                    <a:pt x="4221097" y="542423"/>
                    <a:pt x="4130121" y="698870"/>
                    <a:pt x="4017897" y="698870"/>
                  </a:cubicBezTo>
                  <a:lnTo>
                    <a:pt x="203200" y="698870"/>
                  </a:lnTo>
                  <a:cubicBezTo>
                    <a:pt x="90976" y="698870"/>
                    <a:pt x="0" y="542423"/>
                    <a:pt x="0" y="349435"/>
                  </a:cubicBezTo>
                  <a:cubicBezTo>
                    <a:pt x="0" y="15644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28575"/>
              <a:ext cx="4221097" cy="6702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2365669" y="7489579"/>
            <a:ext cx="7557710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9"/>
              </a:lnSpc>
            </a:pPr>
            <a:r>
              <a:rPr lang="en-US" sz="2299">
                <a:solidFill>
                  <a:srgbClr val="000000"/>
                </a:solidFill>
                <a:latin typeface="IBM Plex Sans Bold"/>
              </a:rPr>
              <a:t>1 katori of vegetable salad + 1 katori of pulse + 1 or 1.5 katori of main dish +1 katori of curd/ 1 glass of milk or buttermilk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87" t="-33320" r="0" b="-38832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070157" y="2035478"/>
            <a:ext cx="9951324" cy="6630070"/>
          </a:xfrm>
          <a:custGeom>
            <a:avLst/>
            <a:gdLst/>
            <a:ahLst/>
            <a:cxnLst/>
            <a:rect r="r" b="b" t="t" l="l"/>
            <a:pathLst>
              <a:path h="6630070" w="9951324">
                <a:moveTo>
                  <a:pt x="0" y="0"/>
                </a:moveTo>
                <a:lnTo>
                  <a:pt x="9951324" y="0"/>
                </a:lnTo>
                <a:lnTo>
                  <a:pt x="9951324" y="6630070"/>
                </a:lnTo>
                <a:lnTo>
                  <a:pt x="0" y="66300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650885"/>
            <a:ext cx="5457463" cy="253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Now Identify a Healthy Plate Again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935101" y="1706331"/>
            <a:ext cx="5290914" cy="3532475"/>
          </a:xfrm>
          <a:custGeom>
            <a:avLst/>
            <a:gdLst/>
            <a:ahLst/>
            <a:cxnLst/>
            <a:rect r="r" b="b" t="t" l="l"/>
            <a:pathLst>
              <a:path h="3532475" w="5290914">
                <a:moveTo>
                  <a:pt x="0" y="0"/>
                </a:moveTo>
                <a:lnTo>
                  <a:pt x="5290914" y="0"/>
                </a:lnTo>
                <a:lnTo>
                  <a:pt x="5290914" y="3532475"/>
                </a:lnTo>
                <a:lnTo>
                  <a:pt x="0" y="35324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216292" y="1706331"/>
            <a:ext cx="5294002" cy="3532475"/>
          </a:xfrm>
          <a:custGeom>
            <a:avLst/>
            <a:gdLst/>
            <a:ahLst/>
            <a:cxnLst/>
            <a:rect r="r" b="b" t="t" l="l"/>
            <a:pathLst>
              <a:path h="3532475" w="5294002">
                <a:moveTo>
                  <a:pt x="0" y="0"/>
                </a:moveTo>
                <a:lnTo>
                  <a:pt x="5294002" y="0"/>
                </a:lnTo>
                <a:lnTo>
                  <a:pt x="5294002" y="3532475"/>
                </a:lnTo>
                <a:lnTo>
                  <a:pt x="0" y="35324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510294" y="1706331"/>
            <a:ext cx="3636094" cy="3532475"/>
          </a:xfrm>
          <a:custGeom>
            <a:avLst/>
            <a:gdLst/>
            <a:ahLst/>
            <a:cxnLst/>
            <a:rect r="r" b="b" t="t" l="l"/>
            <a:pathLst>
              <a:path h="3532475" w="3636094">
                <a:moveTo>
                  <a:pt x="0" y="0"/>
                </a:moveTo>
                <a:lnTo>
                  <a:pt x="3636094" y="0"/>
                </a:lnTo>
                <a:lnTo>
                  <a:pt x="3636094" y="3532475"/>
                </a:lnTo>
                <a:lnTo>
                  <a:pt x="0" y="35324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35101" y="5274182"/>
            <a:ext cx="3765086" cy="3822853"/>
          </a:xfrm>
          <a:custGeom>
            <a:avLst/>
            <a:gdLst/>
            <a:ahLst/>
            <a:cxnLst/>
            <a:rect r="r" b="b" t="t" l="l"/>
            <a:pathLst>
              <a:path h="3822853" w="3765086">
                <a:moveTo>
                  <a:pt x="0" y="0"/>
                </a:moveTo>
                <a:lnTo>
                  <a:pt x="3765086" y="0"/>
                </a:lnTo>
                <a:lnTo>
                  <a:pt x="3765086" y="3822853"/>
                </a:lnTo>
                <a:lnTo>
                  <a:pt x="0" y="382285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866221" y="5274182"/>
            <a:ext cx="5044222" cy="3822853"/>
          </a:xfrm>
          <a:custGeom>
            <a:avLst/>
            <a:gdLst/>
            <a:ahLst/>
            <a:cxnLst/>
            <a:rect r="r" b="b" t="t" l="l"/>
            <a:pathLst>
              <a:path h="3822853" w="5044222">
                <a:moveTo>
                  <a:pt x="0" y="0"/>
                </a:moveTo>
                <a:lnTo>
                  <a:pt x="5044222" y="0"/>
                </a:lnTo>
                <a:lnTo>
                  <a:pt x="5044222" y="3822853"/>
                </a:lnTo>
                <a:lnTo>
                  <a:pt x="0" y="382285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6803" t="0" r="-17928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072368" y="5274182"/>
            <a:ext cx="5083545" cy="3822853"/>
          </a:xfrm>
          <a:custGeom>
            <a:avLst/>
            <a:gdLst/>
            <a:ahLst/>
            <a:cxnLst/>
            <a:rect r="r" b="b" t="t" l="l"/>
            <a:pathLst>
              <a:path h="3822853" w="5083545">
                <a:moveTo>
                  <a:pt x="0" y="0"/>
                </a:moveTo>
                <a:lnTo>
                  <a:pt x="5083545" y="0"/>
                </a:lnTo>
                <a:lnTo>
                  <a:pt x="5083545" y="3822853"/>
                </a:lnTo>
                <a:lnTo>
                  <a:pt x="0" y="382285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1632120" y="2180054"/>
            <a:ext cx="4139164" cy="3277382"/>
          </a:xfrm>
          <a:custGeom>
            <a:avLst/>
            <a:gdLst/>
            <a:ahLst/>
            <a:cxnLst/>
            <a:rect r="r" b="b" t="t" l="l"/>
            <a:pathLst>
              <a:path h="3277382" w="4139164">
                <a:moveTo>
                  <a:pt x="0" y="0"/>
                </a:moveTo>
                <a:lnTo>
                  <a:pt x="4139164" y="0"/>
                </a:lnTo>
                <a:lnTo>
                  <a:pt x="4139164" y="3277383"/>
                </a:lnTo>
                <a:lnTo>
                  <a:pt x="0" y="32773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632120" y="5819387"/>
            <a:ext cx="4139164" cy="3282560"/>
          </a:xfrm>
          <a:custGeom>
            <a:avLst/>
            <a:gdLst/>
            <a:ahLst/>
            <a:cxnLst/>
            <a:rect r="r" b="b" t="t" l="l"/>
            <a:pathLst>
              <a:path h="3282560" w="4139164">
                <a:moveTo>
                  <a:pt x="0" y="0"/>
                </a:moveTo>
                <a:lnTo>
                  <a:pt x="4139164" y="0"/>
                </a:lnTo>
                <a:lnTo>
                  <a:pt x="4139164" y="3282559"/>
                </a:lnTo>
                <a:lnTo>
                  <a:pt x="0" y="32825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What is Gut?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965082"/>
            <a:ext cx="9762483" cy="1344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"Gut" typically refers to the </a:t>
            </a:r>
            <a:r>
              <a:rPr lang="en-US" sz="2400">
                <a:solidFill>
                  <a:srgbClr val="000000"/>
                </a:solidFill>
                <a:latin typeface="IBM Plex Sans Bold"/>
              </a:rPr>
              <a:t>gastrointestinal (GI) tract</a:t>
            </a:r>
            <a:r>
              <a:rPr lang="en-US" sz="2400">
                <a:solidFill>
                  <a:srgbClr val="000000"/>
                </a:solidFill>
                <a:latin typeface="IBM Plex Sans"/>
              </a:rPr>
              <a:t> or </a:t>
            </a:r>
            <a:r>
              <a:rPr lang="en-US" sz="2400">
                <a:solidFill>
                  <a:srgbClr val="000000"/>
                </a:solidFill>
                <a:latin typeface="IBM Plex Sans Bold"/>
              </a:rPr>
              <a:t>digestive system</a:t>
            </a:r>
            <a:r>
              <a:rPr lang="en-US" sz="2400">
                <a:solidFill>
                  <a:srgbClr val="000000"/>
                </a:solidFill>
                <a:latin typeface="IBM Plex Sans"/>
              </a:rPr>
              <a:t> including organs such as the </a:t>
            </a:r>
            <a:r>
              <a:rPr lang="en-US" sz="2400">
                <a:solidFill>
                  <a:srgbClr val="000000"/>
                </a:solidFill>
                <a:latin typeface="IBM Plex Sans Bold"/>
              </a:rPr>
              <a:t>stomach, small intestine, and large intestine</a:t>
            </a:r>
            <a:r>
              <a:rPr lang="en-US" sz="2400">
                <a:solidFill>
                  <a:srgbClr val="000000"/>
                </a:solidFill>
                <a:latin typeface="IBM Plex Sans"/>
              </a:rPr>
              <a:t>. It helps in food </a:t>
            </a:r>
            <a:r>
              <a:rPr lang="en-US" sz="2400">
                <a:solidFill>
                  <a:srgbClr val="000000"/>
                </a:solidFill>
                <a:latin typeface="IBM Plex Sans Bold"/>
              </a:rPr>
              <a:t>digestion and absorption,</a:t>
            </a:r>
            <a:r>
              <a:rPr lang="en-US" sz="240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400">
                <a:solidFill>
                  <a:srgbClr val="000000"/>
                </a:solidFill>
                <a:latin typeface="IBM Plex Sans Bold"/>
              </a:rPr>
              <a:t>immune function and metabolism.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35101" y="4548144"/>
            <a:ext cx="8730764" cy="644165"/>
            <a:chOff x="0" y="0"/>
            <a:chExt cx="4310487" cy="31803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310487" cy="318033"/>
            </a:xfrm>
            <a:custGeom>
              <a:avLst/>
              <a:gdLst/>
              <a:ahLst/>
              <a:cxnLst/>
              <a:rect r="r" b="b" t="t" l="l"/>
              <a:pathLst>
                <a:path h="318033" w="4310487">
                  <a:moveTo>
                    <a:pt x="4107287" y="0"/>
                  </a:moveTo>
                  <a:cubicBezTo>
                    <a:pt x="4219511" y="0"/>
                    <a:pt x="4310487" y="71194"/>
                    <a:pt x="4310487" y="159016"/>
                  </a:cubicBezTo>
                  <a:cubicBezTo>
                    <a:pt x="4310487" y="246838"/>
                    <a:pt x="4219511" y="318033"/>
                    <a:pt x="4107287" y="318033"/>
                  </a:cubicBezTo>
                  <a:lnTo>
                    <a:pt x="203200" y="318033"/>
                  </a:lnTo>
                  <a:cubicBezTo>
                    <a:pt x="90976" y="318033"/>
                    <a:pt x="0" y="246838"/>
                    <a:pt x="0" y="159016"/>
                  </a:cubicBezTo>
                  <a:cubicBezTo>
                    <a:pt x="0" y="7119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28575"/>
              <a:ext cx="4310487" cy="289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35101" y="5274136"/>
            <a:ext cx="9834065" cy="533764"/>
            <a:chOff x="0" y="0"/>
            <a:chExt cx="4855201" cy="26352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855201" cy="263526"/>
            </a:xfrm>
            <a:custGeom>
              <a:avLst/>
              <a:gdLst/>
              <a:ahLst/>
              <a:cxnLst/>
              <a:rect r="r" b="b" t="t" l="l"/>
              <a:pathLst>
                <a:path h="263526" w="4855201">
                  <a:moveTo>
                    <a:pt x="4652001" y="0"/>
                  </a:moveTo>
                  <a:cubicBezTo>
                    <a:pt x="4764225" y="0"/>
                    <a:pt x="4855201" y="58992"/>
                    <a:pt x="4855201" y="131763"/>
                  </a:cubicBezTo>
                  <a:cubicBezTo>
                    <a:pt x="4855201" y="204534"/>
                    <a:pt x="4764225" y="263526"/>
                    <a:pt x="4652001" y="263526"/>
                  </a:cubicBezTo>
                  <a:lnTo>
                    <a:pt x="203200" y="263526"/>
                  </a:lnTo>
                  <a:cubicBezTo>
                    <a:pt x="90976" y="263526"/>
                    <a:pt x="0" y="204534"/>
                    <a:pt x="0" y="131763"/>
                  </a:cubicBezTo>
                  <a:cubicBezTo>
                    <a:pt x="0" y="58992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28575"/>
              <a:ext cx="4855201" cy="2349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35101" y="5865050"/>
            <a:ext cx="9249896" cy="935515"/>
            <a:chOff x="0" y="0"/>
            <a:chExt cx="4566790" cy="46187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566789" cy="461875"/>
            </a:xfrm>
            <a:custGeom>
              <a:avLst/>
              <a:gdLst/>
              <a:ahLst/>
              <a:cxnLst/>
              <a:rect r="r" b="b" t="t" l="l"/>
              <a:pathLst>
                <a:path h="461875" w="4566789">
                  <a:moveTo>
                    <a:pt x="4363589" y="0"/>
                  </a:moveTo>
                  <a:cubicBezTo>
                    <a:pt x="4475814" y="0"/>
                    <a:pt x="4566789" y="103394"/>
                    <a:pt x="4566789" y="230938"/>
                  </a:cubicBezTo>
                  <a:cubicBezTo>
                    <a:pt x="4566789" y="358481"/>
                    <a:pt x="4475814" y="461875"/>
                    <a:pt x="4363589" y="461875"/>
                  </a:cubicBezTo>
                  <a:lnTo>
                    <a:pt x="203200" y="461875"/>
                  </a:lnTo>
                  <a:cubicBezTo>
                    <a:pt x="90976" y="461875"/>
                    <a:pt x="0" y="358481"/>
                    <a:pt x="0" y="230938"/>
                  </a:cubicBezTo>
                  <a:cubicBezTo>
                    <a:pt x="0" y="10339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656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4566790" cy="433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324125" y="4700731"/>
            <a:ext cx="7797859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81" indent="-237491" lvl="1">
              <a:lnSpc>
                <a:spcPts val="242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IBM Plex Sans Bold"/>
              </a:rPr>
              <a:t>A long tube in the body through where food moves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06803" y="5370385"/>
            <a:ext cx="9928977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81" indent="-237491" lvl="1">
              <a:lnSpc>
                <a:spcPts val="242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IBM Plex Sans Bold"/>
              </a:rPr>
              <a:t>Contains trillions of good bacteria and bad bacteria - Microbiome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84787" y="6007925"/>
            <a:ext cx="8480645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81" indent="-237491" lvl="1">
              <a:lnSpc>
                <a:spcPts val="242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IBM Plex Sans Bold"/>
              </a:rPr>
              <a:t>Microbiome inside the gut is similar to the shawarma filling which as chicken/cabbage (good) and mayo (bad)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5101" y="3113844"/>
            <a:ext cx="9030787" cy="703673"/>
            <a:chOff x="0" y="0"/>
            <a:chExt cx="4458613" cy="347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58613" cy="347412"/>
            </a:xfrm>
            <a:custGeom>
              <a:avLst/>
              <a:gdLst/>
              <a:ahLst/>
              <a:cxnLst/>
              <a:rect r="r" b="b" t="t" l="l"/>
              <a:pathLst>
                <a:path h="347412" w="4458613">
                  <a:moveTo>
                    <a:pt x="4255413" y="0"/>
                  </a:moveTo>
                  <a:cubicBezTo>
                    <a:pt x="4367637" y="0"/>
                    <a:pt x="4458613" y="77771"/>
                    <a:pt x="4458613" y="173706"/>
                  </a:cubicBezTo>
                  <a:cubicBezTo>
                    <a:pt x="4458613" y="269641"/>
                    <a:pt x="4367637" y="347412"/>
                    <a:pt x="4255413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4458613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35101" y="3976981"/>
            <a:ext cx="9030787" cy="703673"/>
            <a:chOff x="0" y="0"/>
            <a:chExt cx="4458613" cy="3474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58613" cy="347412"/>
            </a:xfrm>
            <a:custGeom>
              <a:avLst/>
              <a:gdLst/>
              <a:ahLst/>
              <a:cxnLst/>
              <a:rect r="r" b="b" t="t" l="l"/>
              <a:pathLst>
                <a:path h="347412" w="4458613">
                  <a:moveTo>
                    <a:pt x="4255413" y="0"/>
                  </a:moveTo>
                  <a:cubicBezTo>
                    <a:pt x="4367637" y="0"/>
                    <a:pt x="4458613" y="77771"/>
                    <a:pt x="4458613" y="173706"/>
                  </a:cubicBezTo>
                  <a:cubicBezTo>
                    <a:pt x="4458613" y="269641"/>
                    <a:pt x="4367637" y="347412"/>
                    <a:pt x="4255413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9050"/>
              <a:ext cx="4458613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35101" y="4758840"/>
            <a:ext cx="9030787" cy="610409"/>
            <a:chOff x="0" y="0"/>
            <a:chExt cx="4458613" cy="3013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58613" cy="301367"/>
            </a:xfrm>
            <a:custGeom>
              <a:avLst/>
              <a:gdLst/>
              <a:ahLst/>
              <a:cxnLst/>
              <a:rect r="r" b="b" t="t" l="l"/>
              <a:pathLst>
                <a:path h="301367" w="4458613">
                  <a:moveTo>
                    <a:pt x="4255413" y="0"/>
                  </a:moveTo>
                  <a:cubicBezTo>
                    <a:pt x="4367637" y="0"/>
                    <a:pt x="4458613" y="67463"/>
                    <a:pt x="4458613" y="150683"/>
                  </a:cubicBezTo>
                  <a:cubicBezTo>
                    <a:pt x="4458613" y="233903"/>
                    <a:pt x="4367637" y="301367"/>
                    <a:pt x="4255413" y="301367"/>
                  </a:cubicBezTo>
                  <a:lnTo>
                    <a:pt x="203200" y="301367"/>
                  </a:lnTo>
                  <a:cubicBezTo>
                    <a:pt x="90976" y="301367"/>
                    <a:pt x="0" y="233903"/>
                    <a:pt x="0" y="150683"/>
                  </a:cubicBezTo>
                  <a:cubicBezTo>
                    <a:pt x="0" y="6746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9050"/>
              <a:ext cx="4458613" cy="2823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35101" y="5445449"/>
            <a:ext cx="9030787" cy="703673"/>
            <a:chOff x="0" y="0"/>
            <a:chExt cx="4458613" cy="34741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58613" cy="347412"/>
            </a:xfrm>
            <a:custGeom>
              <a:avLst/>
              <a:gdLst/>
              <a:ahLst/>
              <a:cxnLst/>
              <a:rect r="r" b="b" t="t" l="l"/>
              <a:pathLst>
                <a:path h="347412" w="4458613">
                  <a:moveTo>
                    <a:pt x="4255413" y="0"/>
                  </a:moveTo>
                  <a:cubicBezTo>
                    <a:pt x="4367637" y="0"/>
                    <a:pt x="4458613" y="77771"/>
                    <a:pt x="4458613" y="173706"/>
                  </a:cubicBezTo>
                  <a:cubicBezTo>
                    <a:pt x="4458613" y="269641"/>
                    <a:pt x="4367637" y="347412"/>
                    <a:pt x="4255413" y="347412"/>
                  </a:cubicBezTo>
                  <a:lnTo>
                    <a:pt x="203200" y="347412"/>
                  </a:lnTo>
                  <a:cubicBezTo>
                    <a:pt x="90976" y="347412"/>
                    <a:pt x="0" y="269641"/>
                    <a:pt x="0" y="173706"/>
                  </a:cubicBezTo>
                  <a:cubicBezTo>
                    <a:pt x="0" y="777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C606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9050"/>
              <a:ext cx="4458613" cy="32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35101" y="6225322"/>
            <a:ext cx="9030787" cy="667073"/>
            <a:chOff x="0" y="0"/>
            <a:chExt cx="4458613" cy="32934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458613" cy="329342"/>
            </a:xfrm>
            <a:custGeom>
              <a:avLst/>
              <a:gdLst/>
              <a:ahLst/>
              <a:cxnLst/>
              <a:rect r="r" b="b" t="t" l="l"/>
              <a:pathLst>
                <a:path h="329342" w="4458613">
                  <a:moveTo>
                    <a:pt x="4255413" y="0"/>
                  </a:moveTo>
                  <a:cubicBezTo>
                    <a:pt x="4367637" y="0"/>
                    <a:pt x="4458613" y="73726"/>
                    <a:pt x="4458613" y="164671"/>
                  </a:cubicBezTo>
                  <a:cubicBezTo>
                    <a:pt x="4458613" y="255616"/>
                    <a:pt x="4367637" y="329342"/>
                    <a:pt x="4255413" y="329342"/>
                  </a:cubicBezTo>
                  <a:lnTo>
                    <a:pt x="203200" y="329342"/>
                  </a:lnTo>
                  <a:cubicBezTo>
                    <a:pt x="90976" y="329342"/>
                    <a:pt x="0" y="255616"/>
                    <a:pt x="0" y="164671"/>
                  </a:cubicBezTo>
                  <a:cubicBezTo>
                    <a:pt x="0" y="7372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AD09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9050"/>
              <a:ext cx="4458613" cy="3102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5313336" y="226176"/>
            <a:ext cx="2173435" cy="1206257"/>
          </a:xfrm>
          <a:custGeom>
            <a:avLst/>
            <a:gdLst/>
            <a:ahLst/>
            <a:cxnLst/>
            <a:rect r="r" b="b" t="t" l="l"/>
            <a:pathLst>
              <a:path h="1206257" w="2173435">
                <a:moveTo>
                  <a:pt x="0" y="0"/>
                </a:moveTo>
                <a:lnTo>
                  <a:pt x="2173435" y="0"/>
                </a:lnTo>
                <a:lnTo>
                  <a:pt x="2173435" y="1206257"/>
                </a:lnTo>
                <a:lnTo>
                  <a:pt x="0" y="1206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526598" y="402340"/>
            <a:ext cx="3305879" cy="853930"/>
          </a:xfrm>
          <a:custGeom>
            <a:avLst/>
            <a:gdLst/>
            <a:ahLst/>
            <a:cxnLst/>
            <a:rect r="r" b="b" t="t" l="l"/>
            <a:pathLst>
              <a:path h="853930" w="3305879">
                <a:moveTo>
                  <a:pt x="0" y="0"/>
                </a:moveTo>
                <a:lnTo>
                  <a:pt x="3305879" y="0"/>
                </a:lnTo>
                <a:lnTo>
                  <a:pt x="3305879" y="853930"/>
                </a:lnTo>
                <a:lnTo>
                  <a:pt x="0" y="853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0" y="9258300"/>
            <a:ext cx="18288000" cy="1028700"/>
            <a:chOff x="0" y="0"/>
            <a:chExt cx="6186311" cy="34798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16817A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7259300" y="9258300"/>
            <a:ext cx="1028700" cy="1028700"/>
            <a:chOff x="0" y="0"/>
            <a:chExt cx="1913890" cy="191389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EAD09"/>
            </a:solid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10798478" y="3049260"/>
            <a:ext cx="6688293" cy="4456075"/>
          </a:xfrm>
          <a:custGeom>
            <a:avLst/>
            <a:gdLst/>
            <a:ahLst/>
            <a:cxnLst/>
            <a:rect r="r" b="b" t="t" l="l"/>
            <a:pathLst>
              <a:path h="4456075" w="6688293">
                <a:moveTo>
                  <a:pt x="0" y="0"/>
                </a:moveTo>
                <a:lnTo>
                  <a:pt x="6688293" y="0"/>
                </a:lnTo>
                <a:lnTo>
                  <a:pt x="6688293" y="4456075"/>
                </a:lnTo>
                <a:lnTo>
                  <a:pt x="0" y="44560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35101" y="1848308"/>
            <a:ext cx="1506084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IBM Plex Sans"/>
              </a:rPr>
              <a:t>Importance of Gut Health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13139" y="3179977"/>
            <a:ext cx="7853146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IBM Plex Sans Bold"/>
              </a:rPr>
              <a:t>Breaks the food and helps to absorb nutrients for body’s functions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613139" y="4140859"/>
            <a:ext cx="767471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IBM Plex Sans Bold"/>
              </a:rPr>
              <a:t>Immune system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44736" y="4890204"/>
            <a:ext cx="8105672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IBM Plex Sans Bold"/>
              </a:rPr>
              <a:t>Stress managment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644736" y="5634408"/>
            <a:ext cx="8177429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IBM Plex Sans Bold"/>
              </a:rPr>
              <a:t>Improved sleep quality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572979" y="6368197"/>
            <a:ext cx="8105672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41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IBM Plex Sans Bold"/>
              </a:rPr>
              <a:t>Digestion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35101" y="9632156"/>
            <a:ext cx="5290914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  <a:spcBef>
                <a:spcPct val="0"/>
              </a:spcBef>
            </a:pPr>
            <a:r>
              <a:rPr lang="en-US" sz="3200" spc="636">
                <a:solidFill>
                  <a:srgbClr val="FFFFFF"/>
                </a:solidFill>
                <a:latin typeface="IBM Plex Sans"/>
              </a:rPr>
              <a:t>MANOSHALA.COM</a:t>
            </a:r>
          </a:p>
        </p:txBody>
      </p:sp>
      <p:sp>
        <p:nvSpPr>
          <p:cNvPr name="Freeform 31" id="31"/>
          <p:cNvSpPr/>
          <p:nvPr/>
        </p:nvSpPr>
        <p:spPr>
          <a:xfrm flipH="false" flipV="false" rot="0">
            <a:off x="15392124" y="9323068"/>
            <a:ext cx="2545966" cy="899164"/>
          </a:xfrm>
          <a:custGeom>
            <a:avLst/>
            <a:gdLst/>
            <a:ahLst/>
            <a:cxnLst/>
            <a:rect r="r" b="b" t="t" l="l"/>
            <a:pathLst>
              <a:path h="899164" w="2545966">
                <a:moveTo>
                  <a:pt x="0" y="0"/>
                </a:moveTo>
                <a:lnTo>
                  <a:pt x="2545966" y="0"/>
                </a:lnTo>
                <a:lnTo>
                  <a:pt x="2545966" y="899164"/>
                </a:lnTo>
                <a:lnTo>
                  <a:pt x="0" y="8991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087" t="-33320" r="0" b="-38832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DAGCfgZBvM8</dc:identifier>
  <dcterms:modified xsi:type="dcterms:W3CDTF">2011-08-01T06:04:30Z</dcterms:modified>
  <cp:revision>1</cp:revision>
  <dc:title>Chennai_Unison_Hexaware_ManoShala</dc:title>
</cp:coreProperties>
</file>

<file path=docProps/thumbnail.jpeg>
</file>